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charset="1" panose="00000500000000000000"/>
      <p:regular r:id="rId15"/>
    </p:embeddedFont>
    <p:embeddedFont>
      <p:font typeface="Poppins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972274" y="7600764"/>
            <a:ext cx="20279578"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409700" y="6199929"/>
            <a:ext cx="5349639" cy="807119"/>
            <a:chOff x="0" y="0"/>
            <a:chExt cx="754061" cy="113768"/>
          </a:xfrm>
        </p:grpSpPr>
        <p:sp>
          <p:nvSpPr>
            <p:cNvPr name="Freeform 4" id="4"/>
            <p:cNvSpPr/>
            <p:nvPr/>
          </p:nvSpPr>
          <p:spPr>
            <a:xfrm flipH="false" flipV="false" rot="0">
              <a:off x="0" y="0"/>
              <a:ext cx="754061" cy="113768"/>
            </a:xfrm>
            <a:custGeom>
              <a:avLst/>
              <a:gdLst/>
              <a:ahLst/>
              <a:cxnLst/>
              <a:rect r="r" b="b" t="t" l="l"/>
              <a:pathLst>
                <a:path h="113768" w="754061">
                  <a:moveTo>
                    <a:pt x="56884" y="0"/>
                  </a:moveTo>
                  <a:lnTo>
                    <a:pt x="697177" y="0"/>
                  </a:lnTo>
                  <a:cubicBezTo>
                    <a:pt x="712264" y="0"/>
                    <a:pt x="726732" y="5993"/>
                    <a:pt x="737400" y="16661"/>
                  </a:cubicBezTo>
                  <a:cubicBezTo>
                    <a:pt x="748068" y="27329"/>
                    <a:pt x="754061" y="41797"/>
                    <a:pt x="754061" y="56884"/>
                  </a:cubicBezTo>
                  <a:lnTo>
                    <a:pt x="754061" y="56884"/>
                  </a:lnTo>
                  <a:cubicBezTo>
                    <a:pt x="754061" y="88300"/>
                    <a:pt x="728593" y="113768"/>
                    <a:pt x="697177" y="113768"/>
                  </a:cubicBezTo>
                  <a:lnTo>
                    <a:pt x="56884" y="113768"/>
                  </a:lnTo>
                  <a:cubicBezTo>
                    <a:pt x="25468" y="113768"/>
                    <a:pt x="0" y="88300"/>
                    <a:pt x="0" y="56884"/>
                  </a:cubicBezTo>
                  <a:lnTo>
                    <a:pt x="0" y="56884"/>
                  </a:lnTo>
                  <a:cubicBezTo>
                    <a:pt x="0" y="25468"/>
                    <a:pt x="25468" y="0"/>
                    <a:pt x="56884" y="0"/>
                  </a:cubicBezTo>
                  <a:close/>
                </a:path>
              </a:pathLst>
            </a:custGeom>
            <a:gradFill rotWithShape="true">
              <a:gsLst>
                <a:gs pos="0">
                  <a:srgbClr val="4DA8EA">
                    <a:alpha val="85000"/>
                  </a:srgbClr>
                </a:gs>
                <a:gs pos="100000">
                  <a:srgbClr val="00D856">
                    <a:alpha val="85000"/>
                  </a:srgbClr>
                </a:gs>
              </a:gsLst>
              <a:lin ang="0"/>
            </a:gradFill>
            <a:ln w="9525" cap="rnd">
              <a:solidFill>
                <a:srgbClr val="FFFFFF">
                  <a:alpha val="84706"/>
                </a:srgbClr>
              </a:solidFill>
              <a:prstDash val="solid"/>
              <a:round/>
            </a:ln>
          </p:spPr>
        </p:sp>
        <p:sp>
          <p:nvSpPr>
            <p:cNvPr name="TextBox 5" id="5"/>
            <p:cNvSpPr txBox="true"/>
            <p:nvPr/>
          </p:nvSpPr>
          <p:spPr>
            <a:xfrm>
              <a:off x="0" y="-38100"/>
              <a:ext cx="754061"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960922" y="6223742"/>
            <a:ext cx="807119" cy="807119"/>
            <a:chOff x="0" y="0"/>
            <a:chExt cx="1076159" cy="1076159"/>
          </a:xfrm>
        </p:grpSpPr>
        <p:grpSp>
          <p:nvGrpSpPr>
            <p:cNvPr name="Group 7" id="7"/>
            <p:cNvGrpSpPr/>
            <p:nvPr/>
          </p:nvGrpSpPr>
          <p:grpSpPr>
            <a:xfrm rot="0">
              <a:off x="0" y="0"/>
              <a:ext cx="1076159" cy="10761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400000">
              <a:off x="375096" y="362132"/>
              <a:ext cx="402166" cy="35189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gradFill rotWithShape="true">
                <a:gsLst>
                  <a:gs pos="0">
                    <a:srgbClr val="000000">
                      <a:alpha val="100000"/>
                    </a:srgbClr>
                  </a:gs>
                  <a:gs pos="100000">
                    <a:srgbClr val="001B0C">
                      <a:alpha val="100000"/>
                    </a:srgbClr>
                  </a:gs>
                </a:gsLst>
                <a:lin ang="0"/>
              </a:gradFill>
            </p:spPr>
          </p:sp>
          <p:sp>
            <p:nvSpPr>
              <p:cNvPr name="TextBox 12" id="12"/>
              <p:cNvSpPr txBox="true"/>
              <p:nvPr/>
            </p:nvSpPr>
            <p:spPr>
              <a:xfrm>
                <a:off x="127000" y="273050"/>
                <a:ext cx="558800" cy="387350"/>
              </a:xfrm>
              <a:prstGeom prst="rect">
                <a:avLst/>
              </a:prstGeom>
            </p:spPr>
            <p:txBody>
              <a:bodyPr anchor="ctr" rtlCol="false" tIns="50800" lIns="50800" bIns="50800" rIns="50800"/>
              <a:lstStyle/>
              <a:p>
                <a:pPr algn="ctr">
                  <a:lnSpc>
                    <a:spcPts val="2799"/>
                  </a:lnSpc>
                </a:pPr>
              </a:p>
            </p:txBody>
          </p:sp>
        </p:grpSp>
      </p:grpSp>
      <p:grpSp>
        <p:nvGrpSpPr>
          <p:cNvPr name="Group 13" id="13"/>
          <p:cNvGrpSpPr/>
          <p:nvPr/>
        </p:nvGrpSpPr>
        <p:grpSpPr>
          <a:xfrm rot="0">
            <a:off x="16658475" y="728288"/>
            <a:ext cx="600825" cy="600825"/>
            <a:chOff x="0" y="0"/>
            <a:chExt cx="605054" cy="605054"/>
          </a:xfrm>
        </p:grpSpPr>
        <p:sp>
          <p:nvSpPr>
            <p:cNvPr name="Freeform 14" id="14"/>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5" id="15"/>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8404225"/>
            <a:ext cx="10063968"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DataFrame, Descriptive Statistics (Central Tendency &amp; Variability), T-Test</a:t>
            </a:r>
          </a:p>
          <a:p>
            <a:pPr algn="just">
              <a:lnSpc>
                <a:spcPts val="3400"/>
              </a:lnSpc>
            </a:pPr>
          </a:p>
        </p:txBody>
      </p:sp>
      <p:sp>
        <p:nvSpPr>
          <p:cNvPr name="TextBox 17" id="17"/>
          <p:cNvSpPr txBox="true"/>
          <p:nvPr/>
        </p:nvSpPr>
        <p:spPr>
          <a:xfrm rot="0">
            <a:off x="1409700" y="2385923"/>
            <a:ext cx="9682968" cy="2867164"/>
          </a:xfrm>
          <a:prstGeom prst="rect">
            <a:avLst/>
          </a:prstGeom>
        </p:spPr>
        <p:txBody>
          <a:bodyPr anchor="t" rtlCol="false" tIns="0" lIns="0" bIns="0" rIns="0">
            <a:spAutoFit/>
          </a:bodyPr>
          <a:lstStyle/>
          <a:p>
            <a:pPr algn="l">
              <a:lnSpc>
                <a:spcPts val="10732"/>
              </a:lnSpc>
            </a:pPr>
            <a:r>
              <a:rPr lang="en-US" sz="10319" b="true">
                <a:solidFill>
                  <a:srgbClr val="FFFFFF"/>
                </a:solidFill>
                <a:latin typeface="Poppins Bold"/>
                <a:ea typeface="Poppins Bold"/>
                <a:cs typeface="Poppins Bold"/>
                <a:sym typeface="Poppins Bold"/>
              </a:rPr>
              <a:t>Sales Force Training  </a:t>
            </a:r>
          </a:p>
        </p:txBody>
      </p:sp>
      <p:sp>
        <p:nvSpPr>
          <p:cNvPr name="TextBox 18" id="18"/>
          <p:cNvSpPr txBox="true"/>
          <p:nvPr/>
        </p:nvSpPr>
        <p:spPr>
          <a:xfrm rot="0">
            <a:off x="1409700" y="5420784"/>
            <a:ext cx="9374787" cy="321945"/>
          </a:xfrm>
          <a:prstGeom prst="rect">
            <a:avLst/>
          </a:prstGeom>
        </p:spPr>
        <p:txBody>
          <a:bodyPr anchor="t" rtlCol="false" tIns="0" lIns="0" bIns="0" rIns="0">
            <a:spAutoFit/>
          </a:bodyPr>
          <a:lstStyle/>
          <a:p>
            <a:pPr algn="l">
              <a:lnSpc>
                <a:spcPts val="2340"/>
              </a:lnSpc>
            </a:pPr>
            <a:r>
              <a:rPr lang="en-US" sz="2000" spc="744">
                <a:solidFill>
                  <a:srgbClr val="FFFFFF"/>
                </a:solidFill>
                <a:latin typeface="Poppins"/>
                <a:ea typeface="Poppins"/>
                <a:cs typeface="Poppins"/>
                <a:sym typeface="Poppins"/>
              </a:rPr>
              <a:t>FPROJECT DATA SCIENCE</a:t>
            </a:r>
          </a:p>
        </p:txBody>
      </p:sp>
      <p:sp>
        <p:nvSpPr>
          <p:cNvPr name="TextBox 19" id="19"/>
          <p:cNvSpPr txBox="true"/>
          <p:nvPr/>
        </p:nvSpPr>
        <p:spPr>
          <a:xfrm rot="0">
            <a:off x="1400175" y="6328851"/>
            <a:ext cx="5329312" cy="473075"/>
          </a:xfrm>
          <a:prstGeom prst="rect">
            <a:avLst/>
          </a:prstGeom>
        </p:spPr>
        <p:txBody>
          <a:bodyPr anchor="t" rtlCol="false" tIns="0" lIns="0" bIns="0" rIns="0">
            <a:spAutoFit/>
          </a:bodyPr>
          <a:lstStyle/>
          <a:p>
            <a:pPr algn="ctr">
              <a:lnSpc>
                <a:spcPts val="3909"/>
              </a:lnSpc>
            </a:pPr>
            <a:r>
              <a:rPr lang="en-US" b="true" sz="2299">
                <a:solidFill>
                  <a:srgbClr val="000000"/>
                </a:solidFill>
                <a:latin typeface="Poppins Bold"/>
                <a:ea typeface="Poppins Bold"/>
                <a:cs typeface="Poppins Bold"/>
                <a:sym typeface="Poppins Bold"/>
              </a:rPr>
              <a:t>Muhammad Ghaza Eka Putra</a:t>
            </a:r>
          </a:p>
        </p:txBody>
      </p:sp>
      <p:sp>
        <p:nvSpPr>
          <p:cNvPr name="TextBox 20" id="20"/>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1" id="21"/>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grpSp>
        <p:nvGrpSpPr>
          <p:cNvPr name="Group 22" id="22"/>
          <p:cNvGrpSpPr/>
          <p:nvPr/>
        </p:nvGrpSpPr>
        <p:grpSpPr>
          <a:xfrm rot="0">
            <a:off x="5857124" y="746377"/>
            <a:ext cx="1744725" cy="600825"/>
            <a:chOff x="0" y="0"/>
            <a:chExt cx="1757005" cy="605054"/>
          </a:xfrm>
        </p:grpSpPr>
        <p:sp>
          <p:nvSpPr>
            <p:cNvPr name="Freeform 23" id="23"/>
            <p:cNvSpPr/>
            <p:nvPr/>
          </p:nvSpPr>
          <p:spPr>
            <a:xfrm flipH="false" flipV="false" rot="0">
              <a:off x="0" y="0"/>
              <a:ext cx="1757005" cy="605054"/>
            </a:xfrm>
            <a:custGeom>
              <a:avLst/>
              <a:gdLst/>
              <a:ahLst/>
              <a:cxnLst/>
              <a:rect r="r" b="b" t="t" l="l"/>
              <a:pathLst>
                <a:path h="605054" w="1757005">
                  <a:moveTo>
                    <a:pt x="58751" y="0"/>
                  </a:moveTo>
                  <a:lnTo>
                    <a:pt x="1698254" y="0"/>
                  </a:lnTo>
                  <a:cubicBezTo>
                    <a:pt x="1730702" y="0"/>
                    <a:pt x="1757005" y="26304"/>
                    <a:pt x="1757005" y="58751"/>
                  </a:cubicBezTo>
                  <a:lnTo>
                    <a:pt x="1757005" y="546303"/>
                  </a:lnTo>
                  <a:cubicBezTo>
                    <a:pt x="1757005" y="561884"/>
                    <a:pt x="1750816" y="576828"/>
                    <a:pt x="1739798" y="587846"/>
                  </a:cubicBezTo>
                  <a:cubicBezTo>
                    <a:pt x="1728780" y="598864"/>
                    <a:pt x="1713836" y="605054"/>
                    <a:pt x="1698254" y="605054"/>
                  </a:cubicBezTo>
                  <a:lnTo>
                    <a:pt x="58751" y="605054"/>
                  </a:lnTo>
                  <a:cubicBezTo>
                    <a:pt x="26304" y="605054"/>
                    <a:pt x="0" y="578750"/>
                    <a:pt x="0" y="546303"/>
                  </a:cubicBezTo>
                  <a:lnTo>
                    <a:pt x="0" y="58751"/>
                  </a:lnTo>
                  <a:cubicBezTo>
                    <a:pt x="0" y="26304"/>
                    <a:pt x="26304" y="0"/>
                    <a:pt x="58751"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24" id="24"/>
            <p:cNvSpPr txBox="true"/>
            <p:nvPr/>
          </p:nvSpPr>
          <p:spPr>
            <a:xfrm>
              <a:off x="0" y="-38100"/>
              <a:ext cx="175700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6019446" y="838827"/>
            <a:ext cx="1479786"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Home</a:t>
            </a:r>
          </a:p>
        </p:txBody>
      </p:sp>
      <p:grpSp>
        <p:nvGrpSpPr>
          <p:cNvPr name="Group 26" id="26"/>
          <p:cNvGrpSpPr/>
          <p:nvPr/>
        </p:nvGrpSpPr>
        <p:grpSpPr>
          <a:xfrm rot="0">
            <a:off x="11719131" y="2095446"/>
            <a:ext cx="9016084" cy="901608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919132" y="2295447"/>
            <a:ext cx="8616083" cy="861608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4906" r="0" b="-24906"/>
              </a:stretch>
            </a:blipFill>
          </p:spPr>
        </p:sp>
      </p:grpSp>
      <p:sp>
        <p:nvSpPr>
          <p:cNvPr name="TextBox 31" id="31"/>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sp>
        <p:nvSpPr>
          <p:cNvPr name="Freeform 32" id="32"/>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2674257" y="8937625"/>
            <a:ext cx="3233964" cy="9525"/>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1028700" y="3526158"/>
            <a:ext cx="455079" cy="450507"/>
            <a:chOff x="0" y="0"/>
            <a:chExt cx="64146" cy="63501"/>
          </a:xfrm>
        </p:grpSpPr>
        <p:sp>
          <p:nvSpPr>
            <p:cNvPr name="Freeform 4" id="4"/>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5" id="5"/>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421892" y="2405474"/>
            <a:ext cx="6236583" cy="2623185"/>
            <a:chOff x="0" y="0"/>
            <a:chExt cx="966210" cy="406400"/>
          </a:xfrm>
        </p:grpSpPr>
        <p:sp>
          <p:nvSpPr>
            <p:cNvPr name="Freeform 7" id="7"/>
            <p:cNvSpPr/>
            <p:nvPr/>
          </p:nvSpPr>
          <p:spPr>
            <a:xfrm flipH="false" flipV="false" rot="0">
              <a:off x="0" y="0"/>
              <a:ext cx="966210" cy="406400"/>
            </a:xfrm>
            <a:custGeom>
              <a:avLst/>
              <a:gdLst/>
              <a:ahLst/>
              <a:cxnLst/>
              <a:rect r="r" b="b" t="t" l="l"/>
              <a:pathLst>
                <a:path h="406400" w="966210">
                  <a:moveTo>
                    <a:pt x="28552" y="0"/>
                  </a:moveTo>
                  <a:lnTo>
                    <a:pt x="937658" y="0"/>
                  </a:lnTo>
                  <a:cubicBezTo>
                    <a:pt x="953427" y="0"/>
                    <a:pt x="966210" y="12783"/>
                    <a:pt x="966210" y="28552"/>
                  </a:cubicBezTo>
                  <a:lnTo>
                    <a:pt x="966210" y="377848"/>
                  </a:lnTo>
                  <a:cubicBezTo>
                    <a:pt x="966210" y="393617"/>
                    <a:pt x="953427" y="406400"/>
                    <a:pt x="937658" y="406400"/>
                  </a:cubicBezTo>
                  <a:lnTo>
                    <a:pt x="28552" y="406400"/>
                  </a:lnTo>
                  <a:cubicBezTo>
                    <a:pt x="12783" y="406400"/>
                    <a:pt x="0" y="393617"/>
                    <a:pt x="0" y="377848"/>
                  </a:cubicBezTo>
                  <a:lnTo>
                    <a:pt x="0" y="28552"/>
                  </a:lnTo>
                  <a:cubicBezTo>
                    <a:pt x="0" y="12783"/>
                    <a:pt x="12783" y="0"/>
                    <a:pt x="28552" y="0"/>
                  </a:cubicBezTo>
                  <a:close/>
                </a:path>
              </a:pathLst>
            </a:custGeom>
            <a:blipFill>
              <a:blip r:embed="rId2"/>
              <a:stretch>
                <a:fillRect l="-8160" t="-54455" r="-7168" b="-16572"/>
              </a:stretch>
            </a:blipFill>
          </p:spPr>
        </p:sp>
      </p:grpSp>
      <p:grpSp>
        <p:nvGrpSpPr>
          <p:cNvPr name="Group 8" id="8"/>
          <p:cNvGrpSpPr/>
          <p:nvPr/>
        </p:nvGrpSpPr>
        <p:grpSpPr>
          <a:xfrm rot="0">
            <a:off x="13815243" y="5552216"/>
            <a:ext cx="2843232" cy="2623185"/>
            <a:chOff x="0" y="0"/>
            <a:chExt cx="440491" cy="406400"/>
          </a:xfrm>
        </p:grpSpPr>
        <p:sp>
          <p:nvSpPr>
            <p:cNvPr name="Freeform 9" id="9"/>
            <p:cNvSpPr/>
            <p:nvPr/>
          </p:nvSpPr>
          <p:spPr>
            <a:xfrm flipH="false" flipV="false" rot="0">
              <a:off x="0" y="0"/>
              <a:ext cx="440491" cy="406400"/>
            </a:xfrm>
            <a:custGeom>
              <a:avLst/>
              <a:gdLst/>
              <a:ahLst/>
              <a:cxnLst/>
              <a:rect r="r" b="b" t="t" l="l"/>
              <a:pathLst>
                <a:path h="406400" w="440491">
                  <a:moveTo>
                    <a:pt x="62627" y="0"/>
                  </a:moveTo>
                  <a:lnTo>
                    <a:pt x="377864" y="0"/>
                  </a:lnTo>
                  <a:cubicBezTo>
                    <a:pt x="394474" y="0"/>
                    <a:pt x="410403" y="6598"/>
                    <a:pt x="422148" y="18343"/>
                  </a:cubicBezTo>
                  <a:cubicBezTo>
                    <a:pt x="433893" y="30088"/>
                    <a:pt x="440491" y="46018"/>
                    <a:pt x="440491" y="62627"/>
                  </a:cubicBezTo>
                  <a:lnTo>
                    <a:pt x="440491" y="343773"/>
                  </a:lnTo>
                  <a:cubicBezTo>
                    <a:pt x="440491" y="378361"/>
                    <a:pt x="412452" y="406400"/>
                    <a:pt x="377864" y="406400"/>
                  </a:cubicBezTo>
                  <a:lnTo>
                    <a:pt x="62627" y="406400"/>
                  </a:lnTo>
                  <a:cubicBezTo>
                    <a:pt x="28039" y="406400"/>
                    <a:pt x="0" y="378361"/>
                    <a:pt x="0" y="343773"/>
                  </a:cubicBezTo>
                  <a:lnTo>
                    <a:pt x="0" y="62627"/>
                  </a:lnTo>
                  <a:cubicBezTo>
                    <a:pt x="0" y="28039"/>
                    <a:pt x="28039" y="0"/>
                    <a:pt x="62627" y="0"/>
                  </a:cubicBezTo>
                  <a:close/>
                </a:path>
              </a:pathLst>
            </a:custGeom>
            <a:blipFill>
              <a:blip r:embed="rId3"/>
              <a:stretch>
                <a:fillRect l="-19630" t="0" r="-19630" b="0"/>
              </a:stretch>
            </a:blipFill>
          </p:spPr>
        </p:sp>
      </p:grpSp>
      <p:grpSp>
        <p:nvGrpSpPr>
          <p:cNvPr name="Group 10" id="10"/>
          <p:cNvGrpSpPr/>
          <p:nvPr/>
        </p:nvGrpSpPr>
        <p:grpSpPr>
          <a:xfrm rot="0">
            <a:off x="10421892" y="5552216"/>
            <a:ext cx="2843232" cy="2623185"/>
            <a:chOff x="0" y="0"/>
            <a:chExt cx="440491" cy="406400"/>
          </a:xfrm>
        </p:grpSpPr>
        <p:sp>
          <p:nvSpPr>
            <p:cNvPr name="Freeform 11" id="11"/>
            <p:cNvSpPr/>
            <p:nvPr/>
          </p:nvSpPr>
          <p:spPr>
            <a:xfrm flipH="false" flipV="false" rot="0">
              <a:off x="0" y="0"/>
              <a:ext cx="440491" cy="406400"/>
            </a:xfrm>
            <a:custGeom>
              <a:avLst/>
              <a:gdLst/>
              <a:ahLst/>
              <a:cxnLst/>
              <a:rect r="r" b="b" t="t" l="l"/>
              <a:pathLst>
                <a:path h="406400" w="440491">
                  <a:moveTo>
                    <a:pt x="62627" y="0"/>
                  </a:moveTo>
                  <a:lnTo>
                    <a:pt x="377864" y="0"/>
                  </a:lnTo>
                  <a:cubicBezTo>
                    <a:pt x="394474" y="0"/>
                    <a:pt x="410403" y="6598"/>
                    <a:pt x="422148" y="18343"/>
                  </a:cubicBezTo>
                  <a:cubicBezTo>
                    <a:pt x="433893" y="30088"/>
                    <a:pt x="440491" y="46018"/>
                    <a:pt x="440491" y="62627"/>
                  </a:cubicBezTo>
                  <a:lnTo>
                    <a:pt x="440491" y="343773"/>
                  </a:lnTo>
                  <a:cubicBezTo>
                    <a:pt x="440491" y="378361"/>
                    <a:pt x="412452" y="406400"/>
                    <a:pt x="377864" y="406400"/>
                  </a:cubicBezTo>
                  <a:lnTo>
                    <a:pt x="62627" y="406400"/>
                  </a:lnTo>
                  <a:cubicBezTo>
                    <a:pt x="28039" y="406400"/>
                    <a:pt x="0" y="378361"/>
                    <a:pt x="0" y="343773"/>
                  </a:cubicBezTo>
                  <a:lnTo>
                    <a:pt x="0" y="62627"/>
                  </a:lnTo>
                  <a:cubicBezTo>
                    <a:pt x="0" y="28039"/>
                    <a:pt x="28039" y="0"/>
                    <a:pt x="62627" y="0"/>
                  </a:cubicBezTo>
                  <a:close/>
                </a:path>
              </a:pathLst>
            </a:custGeom>
            <a:blipFill>
              <a:blip r:embed="rId4"/>
              <a:stretch>
                <a:fillRect l="-19109" t="0" r="-19109" b="0"/>
              </a:stretch>
            </a:blipFill>
          </p:spPr>
        </p:sp>
      </p:grpSp>
      <p:sp>
        <p:nvSpPr>
          <p:cNvPr name="TextBox 12" id="12"/>
          <p:cNvSpPr txBox="true"/>
          <p:nvPr/>
        </p:nvSpPr>
        <p:spPr>
          <a:xfrm rot="0">
            <a:off x="1028700" y="2004149"/>
            <a:ext cx="6467928" cy="1109985"/>
          </a:xfrm>
          <a:prstGeom prst="rect">
            <a:avLst/>
          </a:prstGeom>
        </p:spPr>
        <p:txBody>
          <a:bodyPr anchor="t" rtlCol="false" tIns="0" lIns="0" bIns="0" rIns="0">
            <a:spAutoFit/>
          </a:bodyPr>
          <a:lstStyle/>
          <a:p>
            <a:pPr algn="l">
              <a:lnSpc>
                <a:spcPts val="4160"/>
              </a:lnSpc>
            </a:pPr>
            <a:r>
              <a:rPr lang="en-US" sz="4000" b="true">
                <a:solidFill>
                  <a:srgbClr val="FFFFFF"/>
                </a:solidFill>
                <a:latin typeface="Poppins Bold"/>
                <a:ea typeface="Poppins Bold"/>
                <a:cs typeface="Poppins Bold"/>
                <a:sym typeface="Poppins Bold"/>
              </a:rPr>
              <a:t>Overview - Background Problem Project </a:t>
            </a:r>
          </a:p>
        </p:txBody>
      </p:sp>
      <p:sp>
        <p:nvSpPr>
          <p:cNvPr name="TextBox 13" id="13"/>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grpSp>
        <p:nvGrpSpPr>
          <p:cNvPr name="Group 14" id="14"/>
          <p:cNvGrpSpPr/>
          <p:nvPr/>
        </p:nvGrpSpPr>
        <p:grpSpPr>
          <a:xfrm rot="0">
            <a:off x="16658475" y="728288"/>
            <a:ext cx="600825" cy="600825"/>
            <a:chOff x="0" y="0"/>
            <a:chExt cx="605054" cy="605054"/>
          </a:xfrm>
        </p:grpSpPr>
        <p:sp>
          <p:nvSpPr>
            <p:cNvPr name="Freeform 15" id="15"/>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6" id="16"/>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8" id="18"/>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19" id="19"/>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sp>
        <p:nvSpPr>
          <p:cNvPr name="Freeform 20" id="20"/>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5857124" y="746377"/>
            <a:ext cx="1744725" cy="600825"/>
            <a:chOff x="0" y="0"/>
            <a:chExt cx="1757005" cy="605054"/>
          </a:xfrm>
        </p:grpSpPr>
        <p:sp>
          <p:nvSpPr>
            <p:cNvPr name="Freeform 22" id="22"/>
            <p:cNvSpPr/>
            <p:nvPr/>
          </p:nvSpPr>
          <p:spPr>
            <a:xfrm flipH="false" flipV="false" rot="0">
              <a:off x="0" y="0"/>
              <a:ext cx="1757005" cy="605054"/>
            </a:xfrm>
            <a:custGeom>
              <a:avLst/>
              <a:gdLst/>
              <a:ahLst/>
              <a:cxnLst/>
              <a:rect r="r" b="b" t="t" l="l"/>
              <a:pathLst>
                <a:path h="605054" w="1757005">
                  <a:moveTo>
                    <a:pt x="58751" y="0"/>
                  </a:moveTo>
                  <a:lnTo>
                    <a:pt x="1698254" y="0"/>
                  </a:lnTo>
                  <a:cubicBezTo>
                    <a:pt x="1730702" y="0"/>
                    <a:pt x="1757005" y="26304"/>
                    <a:pt x="1757005" y="58751"/>
                  </a:cubicBezTo>
                  <a:lnTo>
                    <a:pt x="1757005" y="546303"/>
                  </a:lnTo>
                  <a:cubicBezTo>
                    <a:pt x="1757005" y="561884"/>
                    <a:pt x="1750816" y="576828"/>
                    <a:pt x="1739798" y="587846"/>
                  </a:cubicBezTo>
                  <a:cubicBezTo>
                    <a:pt x="1728780" y="598864"/>
                    <a:pt x="1713836" y="605054"/>
                    <a:pt x="1698254" y="605054"/>
                  </a:cubicBezTo>
                  <a:lnTo>
                    <a:pt x="58751" y="605054"/>
                  </a:lnTo>
                  <a:cubicBezTo>
                    <a:pt x="26304" y="605054"/>
                    <a:pt x="0" y="578750"/>
                    <a:pt x="0" y="546303"/>
                  </a:cubicBezTo>
                  <a:lnTo>
                    <a:pt x="0" y="58751"/>
                  </a:lnTo>
                  <a:cubicBezTo>
                    <a:pt x="0" y="26304"/>
                    <a:pt x="26304" y="0"/>
                    <a:pt x="58751"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23" id="23"/>
            <p:cNvSpPr txBox="true"/>
            <p:nvPr/>
          </p:nvSpPr>
          <p:spPr>
            <a:xfrm>
              <a:off x="0" y="-38100"/>
              <a:ext cx="175700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6019446" y="838827"/>
            <a:ext cx="1479786"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Overview</a:t>
            </a:r>
          </a:p>
        </p:txBody>
      </p:sp>
      <p:sp>
        <p:nvSpPr>
          <p:cNvPr name="TextBox 25" id="25"/>
          <p:cNvSpPr txBox="true"/>
          <p:nvPr/>
        </p:nvSpPr>
        <p:spPr>
          <a:xfrm rot="0">
            <a:off x="1789994" y="3554561"/>
            <a:ext cx="7611181" cy="346075"/>
          </a:xfrm>
          <a:prstGeom prst="rect">
            <a:avLst/>
          </a:prstGeom>
        </p:spPr>
        <p:txBody>
          <a:bodyPr anchor="t" rtlCol="false" tIns="0" lIns="0" bIns="0" rIns="0">
            <a:spAutoFit/>
          </a:bodyPr>
          <a:lstStyle/>
          <a:p>
            <a:pPr algn="l">
              <a:lnSpc>
                <a:spcPts val="2600"/>
              </a:lnSpc>
            </a:pPr>
            <a:r>
              <a:rPr lang="en-US" sz="2000">
                <a:solidFill>
                  <a:srgbClr val="FFFFFF"/>
                </a:solidFill>
                <a:latin typeface="Poppins"/>
                <a:ea typeface="Poppins"/>
                <a:cs typeface="Poppins"/>
                <a:sym typeface="Poppins"/>
              </a:rPr>
              <a:t>Company X aims to improve its sales performance.</a:t>
            </a:r>
          </a:p>
        </p:txBody>
      </p:sp>
      <p:sp>
        <p:nvSpPr>
          <p:cNvPr name="TextBox 26" id="26"/>
          <p:cNvSpPr txBox="true"/>
          <p:nvPr/>
        </p:nvSpPr>
        <p:spPr>
          <a:xfrm rot="0">
            <a:off x="1789994" y="4141098"/>
            <a:ext cx="7611181" cy="1317625"/>
          </a:xfrm>
          <a:prstGeom prst="rect">
            <a:avLst/>
          </a:prstGeom>
        </p:spPr>
        <p:txBody>
          <a:bodyPr anchor="t" rtlCol="false" tIns="0" lIns="0" bIns="0" rIns="0">
            <a:spAutoFit/>
          </a:bodyPr>
          <a:lstStyle/>
          <a:p>
            <a:pPr algn="just">
              <a:lnSpc>
                <a:spcPts val="2600"/>
              </a:lnSpc>
            </a:pPr>
            <a:r>
              <a:rPr lang="en-US" sz="2000">
                <a:solidFill>
                  <a:srgbClr val="FFFFFF"/>
                </a:solidFill>
                <a:latin typeface="Poppins"/>
                <a:ea typeface="Poppins"/>
                <a:cs typeface="Poppins"/>
                <a:sym typeface="Poppins"/>
              </a:rPr>
              <a:t>Previous sales data shows an average of $100 per transaction. The company plans to conduct a training program for its sales team, using a sample of 25 employees.</a:t>
            </a:r>
          </a:p>
        </p:txBody>
      </p:sp>
      <p:sp>
        <p:nvSpPr>
          <p:cNvPr name="TextBox 27" id="27"/>
          <p:cNvSpPr txBox="true"/>
          <p:nvPr/>
        </p:nvSpPr>
        <p:spPr>
          <a:xfrm rot="0">
            <a:off x="1789994" y="5696848"/>
            <a:ext cx="7611181" cy="993775"/>
          </a:xfrm>
          <a:prstGeom prst="rect">
            <a:avLst/>
          </a:prstGeom>
        </p:spPr>
        <p:txBody>
          <a:bodyPr anchor="t" rtlCol="false" tIns="0" lIns="0" bIns="0" rIns="0">
            <a:spAutoFit/>
          </a:bodyPr>
          <a:lstStyle/>
          <a:p>
            <a:pPr algn="just">
              <a:lnSpc>
                <a:spcPts val="2600"/>
              </a:lnSpc>
            </a:pPr>
            <a:r>
              <a:rPr lang="en-US" sz="2000">
                <a:solidFill>
                  <a:srgbClr val="FFFFFF"/>
                </a:solidFill>
                <a:latin typeface="Poppins"/>
                <a:ea typeface="Poppins"/>
                <a:cs typeface="Poppins"/>
                <a:sym typeface="Poppins"/>
              </a:rPr>
              <a:t>This project is conducted to analyze whether the training has a significant impact on sales performance, based on a sample of 25 sales employees.</a:t>
            </a:r>
          </a:p>
        </p:txBody>
      </p:sp>
      <p:sp>
        <p:nvSpPr>
          <p:cNvPr name="TextBox 28" id="28"/>
          <p:cNvSpPr txBox="true"/>
          <p:nvPr/>
        </p:nvSpPr>
        <p:spPr>
          <a:xfrm rot="0">
            <a:off x="1789994" y="6928748"/>
            <a:ext cx="7611181" cy="1641475"/>
          </a:xfrm>
          <a:prstGeom prst="rect">
            <a:avLst/>
          </a:prstGeom>
        </p:spPr>
        <p:txBody>
          <a:bodyPr anchor="t" rtlCol="false" tIns="0" lIns="0" bIns="0" rIns="0">
            <a:spAutoFit/>
          </a:bodyPr>
          <a:lstStyle/>
          <a:p>
            <a:pPr algn="just">
              <a:lnSpc>
                <a:spcPts val="2600"/>
              </a:lnSpc>
            </a:pPr>
            <a:r>
              <a:rPr lang="en-US" sz="2000">
                <a:solidFill>
                  <a:srgbClr val="FFFFFF"/>
                </a:solidFill>
                <a:latin typeface="Poppins"/>
                <a:ea typeface="Poppins"/>
                <a:cs typeface="Poppins"/>
                <a:sym typeface="Poppins"/>
              </a:rPr>
              <a:t>The project begins by creating a TransactionAmount DataFrame, followed by an analysis of measures of central tendency and variability. A T-Test is then performed to evaluate the effectiveness of the sales training.</a:t>
            </a:r>
          </a:p>
          <a:p>
            <a:pPr algn="just">
              <a:lnSpc>
                <a:spcPts val="2600"/>
              </a:lnSpc>
            </a:pPr>
          </a:p>
        </p:txBody>
      </p:sp>
      <p:grpSp>
        <p:nvGrpSpPr>
          <p:cNvPr name="Group 29" id="29"/>
          <p:cNvGrpSpPr/>
          <p:nvPr/>
        </p:nvGrpSpPr>
        <p:grpSpPr>
          <a:xfrm rot="0">
            <a:off x="1028700" y="4598470"/>
            <a:ext cx="455079" cy="450507"/>
            <a:chOff x="0" y="0"/>
            <a:chExt cx="64146" cy="63501"/>
          </a:xfrm>
        </p:grpSpPr>
        <p:sp>
          <p:nvSpPr>
            <p:cNvPr name="Freeform 30" id="30"/>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1" id="31"/>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028700" y="5992295"/>
            <a:ext cx="455079" cy="450507"/>
            <a:chOff x="0" y="0"/>
            <a:chExt cx="64146" cy="63501"/>
          </a:xfrm>
        </p:grpSpPr>
        <p:sp>
          <p:nvSpPr>
            <p:cNvPr name="Freeform 33" id="33"/>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4" id="34"/>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1028700" y="7322791"/>
            <a:ext cx="455079" cy="450507"/>
            <a:chOff x="0" y="0"/>
            <a:chExt cx="64146" cy="63501"/>
          </a:xfrm>
        </p:grpSpPr>
        <p:sp>
          <p:nvSpPr>
            <p:cNvPr name="Freeform 36" id="36"/>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7" id="37"/>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sp>
        <p:nvSpPr>
          <p:cNvPr name="TextBox 38" id="38"/>
          <p:cNvSpPr txBox="true"/>
          <p:nvPr/>
        </p:nvSpPr>
        <p:spPr>
          <a:xfrm rot="0">
            <a:off x="1028700" y="8739187"/>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404107" y="2071701"/>
            <a:ext cx="6409763" cy="1172211"/>
          </a:xfrm>
          <a:prstGeom prst="rect">
            <a:avLst/>
          </a:prstGeom>
        </p:spPr>
        <p:txBody>
          <a:bodyPr anchor="t" rtlCol="false" tIns="0" lIns="0" bIns="0" rIns="0">
            <a:spAutoFit/>
          </a:bodyPr>
          <a:lstStyle/>
          <a:p>
            <a:pPr algn="l">
              <a:lnSpc>
                <a:spcPts val="8320"/>
              </a:lnSpc>
            </a:pPr>
            <a:r>
              <a:rPr lang="en-US" sz="8000" b="true">
                <a:solidFill>
                  <a:srgbClr val="FFFFFF"/>
                </a:solidFill>
                <a:latin typeface="Poppins Bold"/>
                <a:ea typeface="Poppins Bold"/>
                <a:cs typeface="Poppins Bold"/>
                <a:sym typeface="Poppins Bold"/>
              </a:rPr>
              <a:t>Flowchart</a:t>
            </a:r>
          </a:p>
        </p:txBody>
      </p:sp>
      <p:grpSp>
        <p:nvGrpSpPr>
          <p:cNvPr name="Group 3" id="3"/>
          <p:cNvGrpSpPr/>
          <p:nvPr/>
        </p:nvGrpSpPr>
        <p:grpSpPr>
          <a:xfrm rot="0">
            <a:off x="-716421" y="1991905"/>
            <a:ext cx="8465457" cy="7266395"/>
            <a:chOff x="0" y="0"/>
            <a:chExt cx="8525042" cy="7317541"/>
          </a:xfrm>
        </p:grpSpPr>
        <p:sp>
          <p:nvSpPr>
            <p:cNvPr name="Freeform 4" id="4"/>
            <p:cNvSpPr/>
            <p:nvPr/>
          </p:nvSpPr>
          <p:spPr>
            <a:xfrm flipH="false" flipV="false" rot="0">
              <a:off x="0" y="0"/>
              <a:ext cx="8525042" cy="7317541"/>
            </a:xfrm>
            <a:custGeom>
              <a:avLst/>
              <a:gdLst/>
              <a:ahLst/>
              <a:cxnLst/>
              <a:rect r="r" b="b" t="t" l="l"/>
              <a:pathLst>
                <a:path h="7317541" w="8525042">
                  <a:moveTo>
                    <a:pt x="34752" y="0"/>
                  </a:moveTo>
                  <a:lnTo>
                    <a:pt x="8490290" y="0"/>
                  </a:lnTo>
                  <a:cubicBezTo>
                    <a:pt x="8509484" y="0"/>
                    <a:pt x="8525042" y="15559"/>
                    <a:pt x="8525042" y="34752"/>
                  </a:cubicBezTo>
                  <a:lnTo>
                    <a:pt x="8525042" y="7282789"/>
                  </a:lnTo>
                  <a:cubicBezTo>
                    <a:pt x="8525042" y="7301982"/>
                    <a:pt x="8509484" y="7317541"/>
                    <a:pt x="8490290" y="7317541"/>
                  </a:cubicBezTo>
                  <a:lnTo>
                    <a:pt x="34752" y="7317541"/>
                  </a:lnTo>
                  <a:cubicBezTo>
                    <a:pt x="15559" y="7317541"/>
                    <a:pt x="0" y="7301982"/>
                    <a:pt x="0" y="7282789"/>
                  </a:cubicBezTo>
                  <a:lnTo>
                    <a:pt x="0" y="34752"/>
                  </a:lnTo>
                  <a:cubicBezTo>
                    <a:pt x="0" y="15559"/>
                    <a:pt x="15559" y="0"/>
                    <a:pt x="34752" y="0"/>
                  </a:cubicBezTo>
                  <a:close/>
                </a:path>
              </a:pathLst>
            </a:custGeom>
            <a:gradFill rotWithShape="true">
              <a:gsLst>
                <a:gs pos="0">
                  <a:srgbClr val="4DA8EA">
                    <a:alpha val="85000"/>
                  </a:srgbClr>
                </a:gs>
                <a:gs pos="100000">
                  <a:srgbClr val="00D856">
                    <a:alpha val="85000"/>
                  </a:srgbClr>
                </a:gs>
              </a:gsLst>
              <a:lin ang="0"/>
            </a:gradFill>
            <a:ln w="9525" cap="rnd">
              <a:solidFill>
                <a:srgbClr val="FFFFFF">
                  <a:alpha val="84706"/>
                </a:srgbClr>
              </a:solidFill>
              <a:prstDash val="solid"/>
              <a:round/>
            </a:ln>
          </p:spPr>
        </p:sp>
        <p:sp>
          <p:nvSpPr>
            <p:cNvPr name="TextBox 5" id="5"/>
            <p:cNvSpPr txBox="true"/>
            <p:nvPr/>
          </p:nvSpPr>
          <p:spPr>
            <a:xfrm>
              <a:off x="0" y="-38100"/>
              <a:ext cx="8525042" cy="735564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58475" y="728288"/>
            <a:ext cx="600825" cy="600825"/>
            <a:chOff x="0" y="0"/>
            <a:chExt cx="605054" cy="605054"/>
          </a:xfrm>
        </p:grpSpPr>
        <p:sp>
          <p:nvSpPr>
            <p:cNvPr name="Freeform 7" id="7"/>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8" id="8"/>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1" id="11"/>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12" id="12"/>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grpSp>
        <p:nvGrpSpPr>
          <p:cNvPr name="Group 13" id="13"/>
          <p:cNvGrpSpPr/>
          <p:nvPr/>
        </p:nvGrpSpPr>
        <p:grpSpPr>
          <a:xfrm rot="0">
            <a:off x="5857124" y="746377"/>
            <a:ext cx="1744725" cy="600825"/>
            <a:chOff x="0" y="0"/>
            <a:chExt cx="1757005" cy="605054"/>
          </a:xfrm>
        </p:grpSpPr>
        <p:sp>
          <p:nvSpPr>
            <p:cNvPr name="Freeform 14" id="14"/>
            <p:cNvSpPr/>
            <p:nvPr/>
          </p:nvSpPr>
          <p:spPr>
            <a:xfrm flipH="false" flipV="false" rot="0">
              <a:off x="0" y="0"/>
              <a:ext cx="1757005" cy="605054"/>
            </a:xfrm>
            <a:custGeom>
              <a:avLst/>
              <a:gdLst/>
              <a:ahLst/>
              <a:cxnLst/>
              <a:rect r="r" b="b" t="t" l="l"/>
              <a:pathLst>
                <a:path h="605054" w="1757005">
                  <a:moveTo>
                    <a:pt x="58751" y="0"/>
                  </a:moveTo>
                  <a:lnTo>
                    <a:pt x="1698254" y="0"/>
                  </a:lnTo>
                  <a:cubicBezTo>
                    <a:pt x="1730702" y="0"/>
                    <a:pt x="1757005" y="26304"/>
                    <a:pt x="1757005" y="58751"/>
                  </a:cubicBezTo>
                  <a:lnTo>
                    <a:pt x="1757005" y="546303"/>
                  </a:lnTo>
                  <a:cubicBezTo>
                    <a:pt x="1757005" y="561884"/>
                    <a:pt x="1750816" y="576828"/>
                    <a:pt x="1739798" y="587846"/>
                  </a:cubicBezTo>
                  <a:cubicBezTo>
                    <a:pt x="1728780" y="598864"/>
                    <a:pt x="1713836" y="605054"/>
                    <a:pt x="1698254" y="605054"/>
                  </a:cubicBezTo>
                  <a:lnTo>
                    <a:pt x="58751" y="605054"/>
                  </a:lnTo>
                  <a:cubicBezTo>
                    <a:pt x="26304" y="605054"/>
                    <a:pt x="0" y="578750"/>
                    <a:pt x="0" y="546303"/>
                  </a:cubicBezTo>
                  <a:lnTo>
                    <a:pt x="0" y="58751"/>
                  </a:lnTo>
                  <a:cubicBezTo>
                    <a:pt x="0" y="26304"/>
                    <a:pt x="26304" y="0"/>
                    <a:pt x="58751"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5" id="15"/>
            <p:cNvSpPr txBox="true"/>
            <p:nvPr/>
          </p:nvSpPr>
          <p:spPr>
            <a:xfrm>
              <a:off x="0" y="-38100"/>
              <a:ext cx="175700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6019446" y="838827"/>
            <a:ext cx="1479786"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Steps</a:t>
            </a:r>
          </a:p>
        </p:txBody>
      </p:sp>
      <p:grpSp>
        <p:nvGrpSpPr>
          <p:cNvPr name="Group 17" id="17"/>
          <p:cNvGrpSpPr/>
          <p:nvPr/>
        </p:nvGrpSpPr>
        <p:grpSpPr>
          <a:xfrm rot="0">
            <a:off x="1028700" y="2237908"/>
            <a:ext cx="6454598" cy="6774389"/>
            <a:chOff x="0" y="0"/>
            <a:chExt cx="1107124" cy="1161976"/>
          </a:xfrm>
        </p:grpSpPr>
        <p:sp>
          <p:nvSpPr>
            <p:cNvPr name="Freeform 18" id="18"/>
            <p:cNvSpPr/>
            <p:nvPr/>
          </p:nvSpPr>
          <p:spPr>
            <a:xfrm flipH="false" flipV="false" rot="0">
              <a:off x="0" y="0"/>
              <a:ext cx="1107124" cy="1161976"/>
            </a:xfrm>
            <a:custGeom>
              <a:avLst/>
              <a:gdLst/>
              <a:ahLst/>
              <a:cxnLst/>
              <a:rect r="r" b="b" t="t" l="l"/>
              <a:pathLst>
                <a:path h="1161976" w="1107124">
                  <a:moveTo>
                    <a:pt x="43180" y="0"/>
                  </a:moveTo>
                  <a:lnTo>
                    <a:pt x="1063944" y="0"/>
                  </a:lnTo>
                  <a:cubicBezTo>
                    <a:pt x="1087791" y="0"/>
                    <a:pt x="1107124" y="19332"/>
                    <a:pt x="1107124" y="43180"/>
                  </a:cubicBezTo>
                  <a:lnTo>
                    <a:pt x="1107124" y="1118796"/>
                  </a:lnTo>
                  <a:cubicBezTo>
                    <a:pt x="1107124" y="1142643"/>
                    <a:pt x="1087791" y="1161976"/>
                    <a:pt x="1063944" y="1161976"/>
                  </a:cubicBezTo>
                  <a:lnTo>
                    <a:pt x="43180" y="1161976"/>
                  </a:lnTo>
                  <a:cubicBezTo>
                    <a:pt x="31728" y="1161976"/>
                    <a:pt x="20745" y="1157426"/>
                    <a:pt x="12647" y="1149329"/>
                  </a:cubicBezTo>
                  <a:cubicBezTo>
                    <a:pt x="4549" y="1141231"/>
                    <a:pt x="0" y="1130248"/>
                    <a:pt x="0" y="1118796"/>
                  </a:cubicBezTo>
                  <a:lnTo>
                    <a:pt x="0" y="43180"/>
                  </a:lnTo>
                  <a:cubicBezTo>
                    <a:pt x="0" y="19332"/>
                    <a:pt x="19332" y="0"/>
                    <a:pt x="43180" y="0"/>
                  </a:cubicBezTo>
                  <a:close/>
                </a:path>
              </a:pathLst>
            </a:custGeom>
            <a:blipFill>
              <a:blip r:embed="rId4"/>
              <a:stretch>
                <a:fillRect l="-1624" t="0" r="-1624" b="0"/>
              </a:stretch>
            </a:blipFill>
          </p:spPr>
        </p:sp>
      </p:grpSp>
      <p:sp>
        <p:nvSpPr>
          <p:cNvPr name="TextBox 19" id="19"/>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sp>
        <p:nvSpPr>
          <p:cNvPr name="TextBox 20" id="20"/>
          <p:cNvSpPr txBox="true"/>
          <p:nvPr/>
        </p:nvSpPr>
        <p:spPr>
          <a:xfrm rot="0">
            <a:off x="9144000" y="3562681"/>
            <a:ext cx="8115300" cy="4751070"/>
          </a:xfrm>
          <a:prstGeom prst="rect">
            <a:avLst/>
          </a:prstGeom>
        </p:spPr>
        <p:txBody>
          <a:bodyPr anchor="t" rtlCol="false" tIns="0" lIns="0" bIns="0" rIns="0">
            <a:spAutoFit/>
          </a:bodyPr>
          <a:lstStyle/>
          <a:p>
            <a:pPr algn="just">
              <a:lnSpc>
                <a:spcPts val="2339"/>
              </a:lnSpc>
            </a:pPr>
            <a:r>
              <a:rPr lang="en-US" sz="1999">
                <a:solidFill>
                  <a:srgbClr val="FFFFFF"/>
                </a:solidFill>
                <a:latin typeface="Poppins"/>
                <a:ea typeface="Poppins"/>
                <a:cs typeface="Poppins"/>
                <a:sym typeface="Poppins"/>
              </a:rPr>
              <a:t>Create a DataFrame with 25 transaction data entries in the TransactionAmount column.</a:t>
            </a:r>
          </a:p>
          <a:p>
            <a:pPr algn="just">
              <a:lnSpc>
                <a:spcPts val="2339"/>
              </a:lnSpc>
            </a:pPr>
          </a:p>
          <a:p>
            <a:pPr algn="just">
              <a:lnSpc>
                <a:spcPts val="2339"/>
              </a:lnSpc>
            </a:pPr>
            <a:r>
              <a:rPr lang="en-US" sz="1999">
                <a:solidFill>
                  <a:srgbClr val="FFFFFF"/>
                </a:solidFill>
                <a:latin typeface="Poppins"/>
                <a:ea typeface="Poppins"/>
                <a:cs typeface="Poppins"/>
                <a:sym typeface="Poppins"/>
              </a:rPr>
              <a:t>Perform an analysis of measures of central tendency (mean, median, mode).</a:t>
            </a:r>
          </a:p>
          <a:p>
            <a:pPr algn="just">
              <a:lnSpc>
                <a:spcPts val="2339"/>
              </a:lnSpc>
            </a:pPr>
          </a:p>
          <a:p>
            <a:pPr algn="just">
              <a:lnSpc>
                <a:spcPts val="2339"/>
              </a:lnSpc>
            </a:pPr>
            <a:r>
              <a:rPr lang="en-US" sz="1999">
                <a:solidFill>
                  <a:srgbClr val="FFFFFF"/>
                </a:solidFill>
                <a:latin typeface="Poppins"/>
                <a:ea typeface="Poppins"/>
                <a:cs typeface="Poppins"/>
                <a:sym typeface="Poppins"/>
              </a:rPr>
              <a:t>Conduct an analysis of measures of variability, including variance, standard deviation, maximum and minimum values, range, and quartiles.</a:t>
            </a:r>
          </a:p>
          <a:p>
            <a:pPr algn="just">
              <a:lnSpc>
                <a:spcPts val="2339"/>
              </a:lnSpc>
            </a:pPr>
          </a:p>
          <a:p>
            <a:pPr algn="just">
              <a:lnSpc>
                <a:spcPts val="2339"/>
              </a:lnSpc>
            </a:pPr>
            <a:r>
              <a:rPr lang="en-US" sz="1999">
                <a:solidFill>
                  <a:srgbClr val="FFFFFF"/>
                </a:solidFill>
                <a:latin typeface="Poppins"/>
                <a:ea typeface="Poppins"/>
                <a:cs typeface="Poppins"/>
                <a:sym typeface="Poppins"/>
              </a:rPr>
              <a:t>Define H₀ and H₁ as preparation for conducting a T-Test.</a:t>
            </a:r>
          </a:p>
          <a:p>
            <a:pPr algn="just">
              <a:lnSpc>
                <a:spcPts val="2339"/>
              </a:lnSpc>
            </a:pPr>
          </a:p>
          <a:p>
            <a:pPr algn="just">
              <a:lnSpc>
                <a:spcPts val="2339"/>
              </a:lnSpc>
            </a:pPr>
            <a:r>
              <a:rPr lang="en-US" sz="1999">
                <a:solidFill>
                  <a:srgbClr val="FFFFFF"/>
                </a:solidFill>
                <a:latin typeface="Poppins"/>
                <a:ea typeface="Poppins"/>
                <a:cs typeface="Poppins"/>
                <a:sym typeface="Poppins"/>
              </a:rPr>
              <a:t>Perform a sample T-Test with a 5% alpha level.</a:t>
            </a:r>
          </a:p>
          <a:p>
            <a:pPr algn="just">
              <a:lnSpc>
                <a:spcPts val="2339"/>
              </a:lnSpc>
            </a:pPr>
          </a:p>
          <a:p>
            <a:pPr algn="just">
              <a:lnSpc>
                <a:spcPts val="2339"/>
              </a:lnSpc>
            </a:pPr>
            <a:r>
              <a:rPr lang="en-US" sz="1999">
                <a:solidFill>
                  <a:srgbClr val="FFFFFF"/>
                </a:solidFill>
                <a:latin typeface="Poppins"/>
                <a:ea typeface="Poppins"/>
                <a:cs typeface="Poppins"/>
                <a:sym typeface="Poppins"/>
              </a:rPr>
              <a:t>Draw a conclusion based on the results of the sales force training evaluation.</a:t>
            </a:r>
          </a:p>
        </p:txBody>
      </p:sp>
      <p:grpSp>
        <p:nvGrpSpPr>
          <p:cNvPr name="Group 21" id="21"/>
          <p:cNvGrpSpPr/>
          <p:nvPr/>
        </p:nvGrpSpPr>
        <p:grpSpPr>
          <a:xfrm rot="0">
            <a:off x="8404107" y="3648406"/>
            <a:ext cx="455079" cy="450507"/>
            <a:chOff x="0" y="0"/>
            <a:chExt cx="64146" cy="63501"/>
          </a:xfrm>
        </p:grpSpPr>
        <p:sp>
          <p:nvSpPr>
            <p:cNvPr name="Freeform 22" id="22"/>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23" id="23"/>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8404107" y="4538981"/>
            <a:ext cx="455079" cy="450507"/>
            <a:chOff x="0" y="0"/>
            <a:chExt cx="64146" cy="63501"/>
          </a:xfrm>
        </p:grpSpPr>
        <p:sp>
          <p:nvSpPr>
            <p:cNvPr name="Freeform 25" id="25"/>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26" id="26"/>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8404107" y="5561774"/>
            <a:ext cx="455079" cy="450507"/>
            <a:chOff x="0" y="0"/>
            <a:chExt cx="64146" cy="63501"/>
          </a:xfrm>
        </p:grpSpPr>
        <p:sp>
          <p:nvSpPr>
            <p:cNvPr name="Freeform 28" id="28"/>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29" id="29"/>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8404107" y="6479006"/>
            <a:ext cx="455079" cy="450507"/>
            <a:chOff x="0" y="0"/>
            <a:chExt cx="64146" cy="63501"/>
          </a:xfrm>
        </p:grpSpPr>
        <p:sp>
          <p:nvSpPr>
            <p:cNvPr name="Freeform 31" id="31"/>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2" id="32"/>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8404107" y="7099745"/>
            <a:ext cx="455079" cy="450507"/>
            <a:chOff x="0" y="0"/>
            <a:chExt cx="64146" cy="63501"/>
          </a:xfrm>
        </p:grpSpPr>
        <p:sp>
          <p:nvSpPr>
            <p:cNvPr name="Freeform 34" id="34"/>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5" id="35"/>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8404107" y="7769327"/>
            <a:ext cx="455079" cy="450507"/>
            <a:chOff x="0" y="0"/>
            <a:chExt cx="64146" cy="63501"/>
          </a:xfrm>
        </p:grpSpPr>
        <p:sp>
          <p:nvSpPr>
            <p:cNvPr name="Freeform 37" id="37"/>
            <p:cNvSpPr/>
            <p:nvPr/>
          </p:nvSpPr>
          <p:spPr>
            <a:xfrm flipH="false" flipV="false" rot="0">
              <a:off x="0" y="0"/>
              <a:ext cx="64146" cy="63501"/>
            </a:xfrm>
            <a:custGeom>
              <a:avLst/>
              <a:gdLst/>
              <a:ahLst/>
              <a:cxnLst/>
              <a:rect r="r" b="b" t="t" l="l"/>
              <a:pathLst>
                <a:path h="63501" w="64146">
                  <a:moveTo>
                    <a:pt x="31751" y="0"/>
                  </a:moveTo>
                  <a:lnTo>
                    <a:pt x="32395" y="0"/>
                  </a:lnTo>
                  <a:cubicBezTo>
                    <a:pt x="49931" y="0"/>
                    <a:pt x="64146" y="14215"/>
                    <a:pt x="64146" y="31751"/>
                  </a:cubicBezTo>
                  <a:lnTo>
                    <a:pt x="64146" y="31751"/>
                  </a:lnTo>
                  <a:cubicBezTo>
                    <a:pt x="64146" y="40172"/>
                    <a:pt x="60801" y="48247"/>
                    <a:pt x="54846" y="54202"/>
                  </a:cubicBezTo>
                  <a:cubicBezTo>
                    <a:pt x="48892" y="60156"/>
                    <a:pt x="40816" y="63501"/>
                    <a:pt x="32395" y="63501"/>
                  </a:cubicBezTo>
                  <a:lnTo>
                    <a:pt x="31751" y="63501"/>
                  </a:lnTo>
                  <a:cubicBezTo>
                    <a:pt x="14215" y="63501"/>
                    <a:pt x="0" y="49286"/>
                    <a:pt x="0" y="31751"/>
                  </a:cubicBezTo>
                  <a:lnTo>
                    <a:pt x="0" y="31751"/>
                  </a:lnTo>
                  <a:cubicBezTo>
                    <a:pt x="0" y="14215"/>
                    <a:pt x="14215" y="0"/>
                    <a:pt x="31751" y="0"/>
                  </a:cubicBezTo>
                  <a:close/>
                </a:path>
              </a:pathLst>
            </a:custGeom>
            <a:gradFill rotWithShape="true">
              <a:gsLst>
                <a:gs pos="0">
                  <a:srgbClr val="4DA8EA">
                    <a:alpha val="80000"/>
                  </a:srgbClr>
                </a:gs>
                <a:gs pos="100000">
                  <a:srgbClr val="00D856">
                    <a:alpha val="80000"/>
                  </a:srgbClr>
                </a:gs>
              </a:gsLst>
              <a:lin ang="0"/>
            </a:gradFill>
            <a:ln w="19050" cap="rnd">
              <a:solidFill>
                <a:srgbClr val="FFFFFF">
                  <a:alpha val="80000"/>
                </a:srgbClr>
              </a:solidFill>
              <a:prstDash val="solid"/>
              <a:round/>
            </a:ln>
          </p:spPr>
        </p:sp>
        <p:sp>
          <p:nvSpPr>
            <p:cNvPr name="TextBox 38" id="38"/>
            <p:cNvSpPr txBox="true"/>
            <p:nvPr/>
          </p:nvSpPr>
          <p:spPr>
            <a:xfrm>
              <a:off x="0" y="-57150"/>
              <a:ext cx="64146" cy="12065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2740724" y="9107504"/>
            <a:ext cx="3099685"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1440643" y="4916598"/>
            <a:ext cx="10360316" cy="2046837"/>
            <a:chOff x="0" y="0"/>
            <a:chExt cx="9418618" cy="1860790"/>
          </a:xfrm>
        </p:grpSpPr>
        <p:sp>
          <p:nvSpPr>
            <p:cNvPr name="Freeform 4" id="4"/>
            <p:cNvSpPr/>
            <p:nvPr/>
          </p:nvSpPr>
          <p:spPr>
            <a:xfrm flipH="false" flipV="false" rot="0">
              <a:off x="0" y="0"/>
              <a:ext cx="9418618" cy="1860790"/>
            </a:xfrm>
            <a:custGeom>
              <a:avLst/>
              <a:gdLst/>
              <a:ahLst/>
              <a:cxnLst/>
              <a:rect r="r" b="b" t="t" l="l"/>
              <a:pathLst>
                <a:path h="1860790" w="9418618">
                  <a:moveTo>
                    <a:pt x="9894" y="0"/>
                  </a:moveTo>
                  <a:lnTo>
                    <a:pt x="9408724" y="0"/>
                  </a:lnTo>
                  <a:cubicBezTo>
                    <a:pt x="9411348" y="0"/>
                    <a:pt x="9413865" y="1042"/>
                    <a:pt x="9415721" y="2898"/>
                  </a:cubicBezTo>
                  <a:cubicBezTo>
                    <a:pt x="9417576" y="4753"/>
                    <a:pt x="9418618" y="7270"/>
                    <a:pt x="9418618" y="9894"/>
                  </a:cubicBezTo>
                  <a:lnTo>
                    <a:pt x="9418618" y="1850896"/>
                  </a:lnTo>
                  <a:cubicBezTo>
                    <a:pt x="9418618" y="1853520"/>
                    <a:pt x="9417576" y="1856037"/>
                    <a:pt x="9415721" y="1857892"/>
                  </a:cubicBezTo>
                  <a:cubicBezTo>
                    <a:pt x="9413865" y="1859748"/>
                    <a:pt x="9411348" y="1860790"/>
                    <a:pt x="9408724" y="1860790"/>
                  </a:cubicBezTo>
                  <a:lnTo>
                    <a:pt x="9894" y="1860790"/>
                  </a:lnTo>
                  <a:cubicBezTo>
                    <a:pt x="7270" y="1860790"/>
                    <a:pt x="4753" y="1859748"/>
                    <a:pt x="2898" y="1857892"/>
                  </a:cubicBezTo>
                  <a:cubicBezTo>
                    <a:pt x="1042" y="1856037"/>
                    <a:pt x="0" y="1853520"/>
                    <a:pt x="0" y="1850896"/>
                  </a:cubicBezTo>
                  <a:lnTo>
                    <a:pt x="0" y="9894"/>
                  </a:lnTo>
                  <a:cubicBezTo>
                    <a:pt x="0" y="7270"/>
                    <a:pt x="1042" y="4753"/>
                    <a:pt x="2898" y="2898"/>
                  </a:cubicBezTo>
                  <a:cubicBezTo>
                    <a:pt x="4753" y="1042"/>
                    <a:pt x="7270" y="0"/>
                    <a:pt x="9894"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5" id="5"/>
            <p:cNvSpPr txBox="true"/>
            <p:nvPr/>
          </p:nvSpPr>
          <p:spPr>
            <a:xfrm>
              <a:off x="0" y="-38100"/>
              <a:ext cx="9418618" cy="189889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6588" y="1915310"/>
            <a:ext cx="3432382" cy="34323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995290" y="2054013"/>
            <a:ext cx="3154978" cy="3154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11" id="11"/>
          <p:cNvGrpSpPr/>
          <p:nvPr/>
        </p:nvGrpSpPr>
        <p:grpSpPr>
          <a:xfrm rot="0">
            <a:off x="15126187" y="5745612"/>
            <a:ext cx="2133113" cy="21331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212386" y="5831811"/>
            <a:ext cx="1960715" cy="196071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16" id="16"/>
          <p:cNvGrpSpPr/>
          <p:nvPr/>
        </p:nvGrpSpPr>
        <p:grpSpPr>
          <a:xfrm rot="0">
            <a:off x="16658475" y="728288"/>
            <a:ext cx="600825" cy="600825"/>
            <a:chOff x="0" y="0"/>
            <a:chExt cx="605054" cy="605054"/>
          </a:xfrm>
        </p:grpSpPr>
        <p:sp>
          <p:nvSpPr>
            <p:cNvPr name="Freeform 17" id="17"/>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8" id="18"/>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5425433" y="746377"/>
            <a:ext cx="2176416" cy="600825"/>
            <a:chOff x="0" y="0"/>
            <a:chExt cx="2191735" cy="605054"/>
          </a:xfrm>
        </p:grpSpPr>
        <p:sp>
          <p:nvSpPr>
            <p:cNvPr name="Freeform 21" id="21"/>
            <p:cNvSpPr/>
            <p:nvPr/>
          </p:nvSpPr>
          <p:spPr>
            <a:xfrm flipH="false" flipV="false" rot="0">
              <a:off x="0" y="0"/>
              <a:ext cx="2191735" cy="605054"/>
            </a:xfrm>
            <a:custGeom>
              <a:avLst/>
              <a:gdLst/>
              <a:ahLst/>
              <a:cxnLst/>
              <a:rect r="r" b="b" t="t" l="l"/>
              <a:pathLst>
                <a:path h="605054" w="2191735">
                  <a:moveTo>
                    <a:pt x="47098" y="0"/>
                  </a:moveTo>
                  <a:lnTo>
                    <a:pt x="2144638" y="0"/>
                  </a:lnTo>
                  <a:cubicBezTo>
                    <a:pt x="2170649" y="0"/>
                    <a:pt x="2191735" y="21086"/>
                    <a:pt x="2191735" y="47098"/>
                  </a:cubicBezTo>
                  <a:lnTo>
                    <a:pt x="2191735" y="557956"/>
                  </a:lnTo>
                  <a:cubicBezTo>
                    <a:pt x="2191735" y="570447"/>
                    <a:pt x="2186773" y="582426"/>
                    <a:pt x="2177941" y="591259"/>
                  </a:cubicBezTo>
                  <a:cubicBezTo>
                    <a:pt x="2169108" y="600092"/>
                    <a:pt x="2157129" y="605054"/>
                    <a:pt x="2144638" y="605054"/>
                  </a:cubicBezTo>
                  <a:lnTo>
                    <a:pt x="47098" y="605054"/>
                  </a:lnTo>
                  <a:cubicBezTo>
                    <a:pt x="21086" y="605054"/>
                    <a:pt x="0" y="583967"/>
                    <a:pt x="0" y="557956"/>
                  </a:cubicBezTo>
                  <a:lnTo>
                    <a:pt x="0" y="47098"/>
                  </a:lnTo>
                  <a:cubicBezTo>
                    <a:pt x="0" y="21086"/>
                    <a:pt x="21086" y="0"/>
                    <a:pt x="47098"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22" id="22"/>
            <p:cNvSpPr txBox="true"/>
            <p:nvPr/>
          </p:nvSpPr>
          <p:spPr>
            <a:xfrm>
              <a:off x="0" y="-38100"/>
              <a:ext cx="2191735"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733292" y="5122641"/>
            <a:ext cx="9737071" cy="1655854"/>
          </a:xfrm>
          <a:custGeom>
            <a:avLst/>
            <a:gdLst/>
            <a:ahLst/>
            <a:cxnLst/>
            <a:rect r="r" b="b" t="t" l="l"/>
            <a:pathLst>
              <a:path h="1655854" w="9737071">
                <a:moveTo>
                  <a:pt x="0" y="0"/>
                </a:moveTo>
                <a:lnTo>
                  <a:pt x="9737070" y="0"/>
                </a:lnTo>
                <a:lnTo>
                  <a:pt x="9737070" y="1655854"/>
                </a:lnTo>
                <a:lnTo>
                  <a:pt x="0" y="1655854"/>
                </a:lnTo>
                <a:lnTo>
                  <a:pt x="0" y="0"/>
                </a:lnTo>
                <a:close/>
              </a:path>
            </a:pathLst>
          </a:custGeom>
          <a:blipFill>
            <a:blip r:embed="rId6"/>
            <a:stretch>
              <a:fillRect l="0" t="0" r="0" b="-2906"/>
            </a:stretch>
          </a:blipFill>
        </p:spPr>
      </p:sp>
      <p:sp>
        <p:nvSpPr>
          <p:cNvPr name="TextBox 24" id="24"/>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25" id="25"/>
          <p:cNvSpPr txBox="true"/>
          <p:nvPr/>
        </p:nvSpPr>
        <p:spPr>
          <a:xfrm rot="0">
            <a:off x="1028700" y="1943885"/>
            <a:ext cx="10655280" cy="730250"/>
          </a:xfrm>
          <a:prstGeom prst="rect">
            <a:avLst/>
          </a:prstGeom>
        </p:spPr>
        <p:txBody>
          <a:bodyPr anchor="t" rtlCol="false" tIns="0" lIns="0" bIns="0" rIns="0">
            <a:spAutoFit/>
          </a:bodyPr>
          <a:lstStyle/>
          <a:p>
            <a:pPr algn="l">
              <a:lnSpc>
                <a:spcPts val="5200"/>
              </a:lnSpc>
            </a:pPr>
            <a:r>
              <a:rPr lang="en-US" sz="5000" b="true">
                <a:solidFill>
                  <a:srgbClr val="FFFFFF"/>
                </a:solidFill>
                <a:latin typeface="Poppins Bold"/>
                <a:ea typeface="Poppins Bold"/>
                <a:cs typeface="Poppins Bold"/>
                <a:sym typeface="Poppins Bold"/>
              </a:rPr>
              <a:t>1) Create Dataframe</a:t>
            </a:r>
          </a:p>
        </p:txBody>
      </p:sp>
      <p:sp>
        <p:nvSpPr>
          <p:cNvPr name="TextBox 26" id="26"/>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7" id="27"/>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28" id="28"/>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sp>
        <p:nvSpPr>
          <p:cNvPr name="TextBox 29" id="29"/>
          <p:cNvSpPr txBox="true"/>
          <p:nvPr/>
        </p:nvSpPr>
        <p:spPr>
          <a:xfrm rot="0">
            <a:off x="5551871" y="838827"/>
            <a:ext cx="1947361"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Methodology</a:t>
            </a:r>
          </a:p>
        </p:txBody>
      </p:sp>
      <p:sp>
        <p:nvSpPr>
          <p:cNvPr name="TextBox 30" id="30"/>
          <p:cNvSpPr txBox="true"/>
          <p:nvPr/>
        </p:nvSpPr>
        <p:spPr>
          <a:xfrm rot="0">
            <a:off x="1500794" y="3198010"/>
            <a:ext cx="8115050" cy="141605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To consolidate all data into one place, a DataFrame must be created first before any further analysis can be performed.</a:t>
            </a:r>
          </a:p>
          <a:p>
            <a:pPr algn="l">
              <a:lnSpc>
                <a:spcPts val="2799"/>
              </a:lnSpc>
              <a:spcBef>
                <a:spcPct val="0"/>
              </a:spcBef>
            </a:pPr>
          </a:p>
          <a:p>
            <a:pPr algn="l">
              <a:lnSpc>
                <a:spcPts val="2799"/>
              </a:lnSpc>
              <a:spcBef>
                <a:spcPct val="0"/>
              </a:spcBef>
            </a:pPr>
            <a:r>
              <a:rPr lang="en-US" sz="1999">
                <a:solidFill>
                  <a:srgbClr val="FFFFFF"/>
                </a:solidFill>
                <a:latin typeface="Poppins"/>
                <a:ea typeface="Poppins"/>
                <a:cs typeface="Poppins"/>
                <a:sym typeface="Poppins"/>
              </a:rPr>
              <a:t>The syntax used is:</a:t>
            </a:r>
          </a:p>
        </p:txBody>
      </p:sp>
      <p:sp>
        <p:nvSpPr>
          <p:cNvPr name="TextBox 31" id="31"/>
          <p:cNvSpPr txBox="true"/>
          <p:nvPr/>
        </p:nvSpPr>
        <p:spPr>
          <a:xfrm rot="0">
            <a:off x="1500794" y="7670763"/>
            <a:ext cx="10718702"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The dataset contains 25 entries with a single column named </a:t>
            </a:r>
            <a:r>
              <a:rPr lang="en-US" b="true" sz="1999">
                <a:solidFill>
                  <a:srgbClr val="FFFFFF"/>
                </a:solidFill>
                <a:latin typeface="Poppins Bold"/>
                <a:ea typeface="Poppins Bold"/>
                <a:cs typeface="Poppins Bold"/>
                <a:sym typeface="Poppins Bold"/>
              </a:rPr>
              <a:t>“TransactionAmount.”</a:t>
            </a:r>
          </a:p>
        </p:txBody>
      </p:sp>
      <p:sp>
        <p:nvSpPr>
          <p:cNvPr name="TextBox 32" id="32"/>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grpSp>
        <p:nvGrpSpPr>
          <p:cNvPr name="Group 33" id="33"/>
          <p:cNvGrpSpPr/>
          <p:nvPr/>
        </p:nvGrpSpPr>
        <p:grpSpPr>
          <a:xfrm rot="0">
            <a:off x="12756534" y="5745612"/>
            <a:ext cx="1726498" cy="172649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12826302" y="5815380"/>
            <a:ext cx="1586962" cy="158696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3529" t="0" r="-23529"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2740724" y="9107504"/>
            <a:ext cx="3099685"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1440643" y="4784379"/>
            <a:ext cx="8443250" cy="2349374"/>
            <a:chOff x="0" y="0"/>
            <a:chExt cx="7675803" cy="2135829"/>
          </a:xfrm>
        </p:grpSpPr>
        <p:sp>
          <p:nvSpPr>
            <p:cNvPr name="Freeform 4" id="4"/>
            <p:cNvSpPr/>
            <p:nvPr/>
          </p:nvSpPr>
          <p:spPr>
            <a:xfrm flipH="false" flipV="false" rot="0">
              <a:off x="0" y="0"/>
              <a:ext cx="7675803" cy="2135829"/>
            </a:xfrm>
            <a:custGeom>
              <a:avLst/>
              <a:gdLst/>
              <a:ahLst/>
              <a:cxnLst/>
              <a:rect r="r" b="b" t="t" l="l"/>
              <a:pathLst>
                <a:path h="2135829" w="7675803">
                  <a:moveTo>
                    <a:pt x="12140" y="0"/>
                  </a:moveTo>
                  <a:lnTo>
                    <a:pt x="7663662" y="0"/>
                  </a:lnTo>
                  <a:cubicBezTo>
                    <a:pt x="7670367" y="0"/>
                    <a:pt x="7675803" y="5435"/>
                    <a:pt x="7675803" y="12140"/>
                  </a:cubicBezTo>
                  <a:lnTo>
                    <a:pt x="7675803" y="2123688"/>
                  </a:lnTo>
                  <a:cubicBezTo>
                    <a:pt x="7675803" y="2130393"/>
                    <a:pt x="7670367" y="2135829"/>
                    <a:pt x="7663662" y="2135829"/>
                  </a:cubicBezTo>
                  <a:lnTo>
                    <a:pt x="12140" y="2135829"/>
                  </a:lnTo>
                  <a:cubicBezTo>
                    <a:pt x="5435" y="2135829"/>
                    <a:pt x="0" y="2130393"/>
                    <a:pt x="0" y="2123688"/>
                  </a:cubicBezTo>
                  <a:lnTo>
                    <a:pt x="0" y="12140"/>
                  </a:lnTo>
                  <a:cubicBezTo>
                    <a:pt x="0" y="5435"/>
                    <a:pt x="5435" y="0"/>
                    <a:pt x="1214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5" id="5"/>
            <p:cNvSpPr txBox="true"/>
            <p:nvPr/>
          </p:nvSpPr>
          <p:spPr>
            <a:xfrm>
              <a:off x="0" y="-38100"/>
              <a:ext cx="7675803" cy="217392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7" id="7"/>
          <p:cNvSpPr txBox="true"/>
          <p:nvPr/>
        </p:nvSpPr>
        <p:spPr>
          <a:xfrm rot="0">
            <a:off x="1028700" y="1943885"/>
            <a:ext cx="10655280" cy="730250"/>
          </a:xfrm>
          <a:prstGeom prst="rect">
            <a:avLst/>
          </a:prstGeom>
        </p:spPr>
        <p:txBody>
          <a:bodyPr anchor="t" rtlCol="false" tIns="0" lIns="0" bIns="0" rIns="0">
            <a:spAutoFit/>
          </a:bodyPr>
          <a:lstStyle/>
          <a:p>
            <a:pPr algn="l">
              <a:lnSpc>
                <a:spcPts val="5200"/>
              </a:lnSpc>
            </a:pPr>
            <a:r>
              <a:rPr lang="en-US" sz="5000" b="true">
                <a:solidFill>
                  <a:srgbClr val="FFFFFF"/>
                </a:solidFill>
                <a:latin typeface="Poppins Bold"/>
                <a:ea typeface="Poppins Bold"/>
                <a:cs typeface="Poppins Bold"/>
                <a:sym typeface="Poppins Bold"/>
              </a:rPr>
              <a:t>2) Central Tendency Analysis</a:t>
            </a:r>
          </a:p>
        </p:txBody>
      </p:sp>
      <p:grpSp>
        <p:nvGrpSpPr>
          <p:cNvPr name="Group 8" id="8"/>
          <p:cNvGrpSpPr/>
          <p:nvPr/>
        </p:nvGrpSpPr>
        <p:grpSpPr>
          <a:xfrm rot="0">
            <a:off x="16658475" y="728288"/>
            <a:ext cx="600825" cy="600825"/>
            <a:chOff x="0" y="0"/>
            <a:chExt cx="605054" cy="605054"/>
          </a:xfrm>
        </p:grpSpPr>
        <p:sp>
          <p:nvSpPr>
            <p:cNvPr name="Freeform 9" id="9"/>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0" id="10"/>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14" id="14"/>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grpSp>
        <p:nvGrpSpPr>
          <p:cNvPr name="Group 15" id="15"/>
          <p:cNvGrpSpPr/>
          <p:nvPr/>
        </p:nvGrpSpPr>
        <p:grpSpPr>
          <a:xfrm rot="0">
            <a:off x="5425433" y="746377"/>
            <a:ext cx="2176416" cy="600825"/>
            <a:chOff x="0" y="0"/>
            <a:chExt cx="2191735" cy="605054"/>
          </a:xfrm>
        </p:grpSpPr>
        <p:sp>
          <p:nvSpPr>
            <p:cNvPr name="Freeform 16" id="16"/>
            <p:cNvSpPr/>
            <p:nvPr/>
          </p:nvSpPr>
          <p:spPr>
            <a:xfrm flipH="false" flipV="false" rot="0">
              <a:off x="0" y="0"/>
              <a:ext cx="2191735" cy="605054"/>
            </a:xfrm>
            <a:custGeom>
              <a:avLst/>
              <a:gdLst/>
              <a:ahLst/>
              <a:cxnLst/>
              <a:rect r="r" b="b" t="t" l="l"/>
              <a:pathLst>
                <a:path h="605054" w="2191735">
                  <a:moveTo>
                    <a:pt x="47098" y="0"/>
                  </a:moveTo>
                  <a:lnTo>
                    <a:pt x="2144638" y="0"/>
                  </a:lnTo>
                  <a:cubicBezTo>
                    <a:pt x="2170649" y="0"/>
                    <a:pt x="2191735" y="21086"/>
                    <a:pt x="2191735" y="47098"/>
                  </a:cubicBezTo>
                  <a:lnTo>
                    <a:pt x="2191735" y="557956"/>
                  </a:lnTo>
                  <a:cubicBezTo>
                    <a:pt x="2191735" y="570447"/>
                    <a:pt x="2186773" y="582426"/>
                    <a:pt x="2177941" y="591259"/>
                  </a:cubicBezTo>
                  <a:cubicBezTo>
                    <a:pt x="2169108" y="600092"/>
                    <a:pt x="2157129" y="605054"/>
                    <a:pt x="2144638" y="605054"/>
                  </a:cubicBezTo>
                  <a:lnTo>
                    <a:pt x="47098" y="605054"/>
                  </a:lnTo>
                  <a:cubicBezTo>
                    <a:pt x="21086" y="605054"/>
                    <a:pt x="0" y="583967"/>
                    <a:pt x="0" y="557956"/>
                  </a:cubicBezTo>
                  <a:lnTo>
                    <a:pt x="0" y="47098"/>
                  </a:lnTo>
                  <a:cubicBezTo>
                    <a:pt x="0" y="21086"/>
                    <a:pt x="21086" y="0"/>
                    <a:pt x="47098"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7" id="17"/>
            <p:cNvSpPr txBox="true"/>
            <p:nvPr/>
          </p:nvSpPr>
          <p:spPr>
            <a:xfrm>
              <a:off x="0" y="-38100"/>
              <a:ext cx="219173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5551871" y="838827"/>
            <a:ext cx="1947361"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Methodology</a:t>
            </a:r>
          </a:p>
        </p:txBody>
      </p:sp>
      <p:sp>
        <p:nvSpPr>
          <p:cNvPr name="TextBox 19" id="19"/>
          <p:cNvSpPr txBox="true"/>
          <p:nvPr/>
        </p:nvSpPr>
        <p:spPr>
          <a:xfrm rot="0">
            <a:off x="1500794" y="3198010"/>
            <a:ext cx="8115050" cy="141605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In performing the analysis of measures of central tendency, it is necessary to calculate the Mean, Median, and Mode.</a:t>
            </a:r>
          </a:p>
          <a:p>
            <a:pPr algn="l">
              <a:lnSpc>
                <a:spcPts val="2799"/>
              </a:lnSpc>
              <a:spcBef>
                <a:spcPct val="0"/>
              </a:spcBef>
            </a:pPr>
          </a:p>
          <a:p>
            <a:pPr algn="l">
              <a:lnSpc>
                <a:spcPts val="2799"/>
              </a:lnSpc>
              <a:spcBef>
                <a:spcPct val="0"/>
              </a:spcBef>
            </a:pPr>
            <a:r>
              <a:rPr lang="en-US" sz="1999">
                <a:solidFill>
                  <a:srgbClr val="FFFFFF"/>
                </a:solidFill>
                <a:latin typeface="Poppins"/>
                <a:ea typeface="Poppins"/>
                <a:cs typeface="Poppins"/>
                <a:sym typeface="Poppins"/>
              </a:rPr>
              <a:t>The syntax used is:</a:t>
            </a:r>
          </a:p>
        </p:txBody>
      </p:sp>
      <p:sp>
        <p:nvSpPr>
          <p:cNvPr name="TextBox 20" id="20"/>
          <p:cNvSpPr txBox="true"/>
          <p:nvPr/>
        </p:nvSpPr>
        <p:spPr>
          <a:xfrm rot="0">
            <a:off x="1500794" y="7867179"/>
            <a:ext cx="9260384" cy="42481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a:ea typeface="Poppins"/>
                <a:cs typeface="Poppins"/>
                <a:sym typeface="Poppins"/>
              </a:rPr>
              <a:t>This indicates that the data is generally centered aroun</a:t>
            </a:r>
            <a:r>
              <a:rPr lang="en-US" sz="2399">
                <a:solidFill>
                  <a:srgbClr val="FFFFFF"/>
                </a:solidFill>
                <a:latin typeface="Poppins"/>
                <a:ea typeface="Poppins"/>
                <a:cs typeface="Poppins"/>
                <a:sym typeface="Poppins"/>
              </a:rPr>
              <a:t>d 100</a:t>
            </a:r>
            <a:r>
              <a:rPr lang="en-US" sz="2399">
                <a:solidFill>
                  <a:srgbClr val="FFFFFF"/>
                </a:solidFill>
                <a:latin typeface="Poppins"/>
                <a:ea typeface="Poppins"/>
                <a:cs typeface="Poppins"/>
                <a:sym typeface="Poppins"/>
              </a:rPr>
              <a:t>.</a:t>
            </a:r>
          </a:p>
        </p:txBody>
      </p:sp>
      <p:sp>
        <p:nvSpPr>
          <p:cNvPr name="TextBox 21" id="21"/>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grpSp>
        <p:nvGrpSpPr>
          <p:cNvPr name="Group 22" id="22"/>
          <p:cNvGrpSpPr/>
          <p:nvPr/>
        </p:nvGrpSpPr>
        <p:grpSpPr>
          <a:xfrm rot="0">
            <a:off x="1605029" y="4926123"/>
            <a:ext cx="8114479" cy="2046837"/>
            <a:chOff x="0" y="0"/>
            <a:chExt cx="1900345" cy="479353"/>
          </a:xfrm>
        </p:grpSpPr>
        <p:sp>
          <p:nvSpPr>
            <p:cNvPr name="Freeform 23" id="23"/>
            <p:cNvSpPr/>
            <p:nvPr/>
          </p:nvSpPr>
          <p:spPr>
            <a:xfrm flipH="false" flipV="false" rot="0">
              <a:off x="0" y="0"/>
              <a:ext cx="1900345" cy="479353"/>
            </a:xfrm>
            <a:custGeom>
              <a:avLst/>
              <a:gdLst/>
              <a:ahLst/>
              <a:cxnLst/>
              <a:rect r="r" b="b" t="t" l="l"/>
              <a:pathLst>
                <a:path h="479353" w="1900345">
                  <a:moveTo>
                    <a:pt x="24806" y="0"/>
                  </a:moveTo>
                  <a:lnTo>
                    <a:pt x="1875539" y="0"/>
                  </a:lnTo>
                  <a:cubicBezTo>
                    <a:pt x="1882118" y="0"/>
                    <a:pt x="1888428" y="2614"/>
                    <a:pt x="1893080" y="7266"/>
                  </a:cubicBezTo>
                  <a:cubicBezTo>
                    <a:pt x="1897732" y="11918"/>
                    <a:pt x="1900345" y="18227"/>
                    <a:pt x="1900345" y="24806"/>
                  </a:cubicBezTo>
                  <a:lnTo>
                    <a:pt x="1900345" y="454546"/>
                  </a:lnTo>
                  <a:cubicBezTo>
                    <a:pt x="1900345" y="468246"/>
                    <a:pt x="1889239" y="479353"/>
                    <a:pt x="1875539" y="479353"/>
                  </a:cubicBezTo>
                  <a:lnTo>
                    <a:pt x="24806" y="479353"/>
                  </a:lnTo>
                  <a:cubicBezTo>
                    <a:pt x="18227" y="479353"/>
                    <a:pt x="11918" y="476739"/>
                    <a:pt x="7266" y="472087"/>
                  </a:cubicBezTo>
                  <a:cubicBezTo>
                    <a:pt x="2614" y="467435"/>
                    <a:pt x="0" y="461125"/>
                    <a:pt x="0" y="454546"/>
                  </a:cubicBezTo>
                  <a:lnTo>
                    <a:pt x="0" y="24806"/>
                  </a:lnTo>
                  <a:cubicBezTo>
                    <a:pt x="0" y="18227"/>
                    <a:pt x="2614" y="11918"/>
                    <a:pt x="7266" y="7266"/>
                  </a:cubicBezTo>
                  <a:cubicBezTo>
                    <a:pt x="11918" y="2614"/>
                    <a:pt x="18227" y="0"/>
                    <a:pt x="24806" y="0"/>
                  </a:cubicBezTo>
                  <a:close/>
                </a:path>
              </a:pathLst>
            </a:custGeom>
            <a:blipFill>
              <a:blip r:embed="rId4"/>
              <a:stretch>
                <a:fillRect l="0" t="-546" r="0" b="-546"/>
              </a:stretch>
            </a:blipFill>
          </p:spPr>
        </p:sp>
      </p:grpSp>
      <p:sp>
        <p:nvSpPr>
          <p:cNvPr name="AutoShape 24" id="24"/>
          <p:cNvSpPr/>
          <p:nvPr/>
        </p:nvSpPr>
        <p:spPr>
          <a:xfrm flipV="true">
            <a:off x="10152406" y="5284898"/>
            <a:ext cx="0" cy="564091"/>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25" id="25"/>
          <p:cNvSpPr/>
          <p:nvPr/>
        </p:nvSpPr>
        <p:spPr>
          <a:xfrm flipV="true">
            <a:off x="10152406" y="6083077"/>
            <a:ext cx="0" cy="532318"/>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26" id="26"/>
          <p:cNvSpPr/>
          <p:nvPr/>
        </p:nvSpPr>
        <p:spPr>
          <a:xfrm flipH="true" flipV="true">
            <a:off x="10133356" y="5975558"/>
            <a:ext cx="208613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grpSp>
        <p:nvGrpSpPr>
          <p:cNvPr name="Group 27" id="27"/>
          <p:cNvGrpSpPr/>
          <p:nvPr/>
        </p:nvGrpSpPr>
        <p:grpSpPr>
          <a:xfrm rot="0">
            <a:off x="9986027" y="5794359"/>
            <a:ext cx="332758" cy="329414"/>
            <a:chOff x="0" y="0"/>
            <a:chExt cx="46904" cy="46433"/>
          </a:xfrm>
        </p:grpSpPr>
        <p:sp>
          <p:nvSpPr>
            <p:cNvPr name="Freeform 28" id="28"/>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29" id="29"/>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flipH="true">
            <a:off x="10133356" y="6669481"/>
            <a:ext cx="208613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31" id="31"/>
          <p:cNvSpPr/>
          <p:nvPr/>
        </p:nvSpPr>
        <p:spPr>
          <a:xfrm flipH="true">
            <a:off x="10152406" y="5279632"/>
            <a:ext cx="206708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grpSp>
        <p:nvGrpSpPr>
          <p:cNvPr name="Group 32" id="32"/>
          <p:cNvGrpSpPr/>
          <p:nvPr/>
        </p:nvGrpSpPr>
        <p:grpSpPr>
          <a:xfrm rot="0">
            <a:off x="12053116" y="5114925"/>
            <a:ext cx="332758" cy="329414"/>
            <a:chOff x="0" y="0"/>
            <a:chExt cx="46904" cy="46433"/>
          </a:xfrm>
        </p:grpSpPr>
        <p:sp>
          <p:nvSpPr>
            <p:cNvPr name="Freeform 33" id="33"/>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34" id="34"/>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12053116" y="5794359"/>
            <a:ext cx="332758" cy="329414"/>
            <a:chOff x="0" y="0"/>
            <a:chExt cx="46904" cy="46433"/>
          </a:xfrm>
        </p:grpSpPr>
        <p:sp>
          <p:nvSpPr>
            <p:cNvPr name="Freeform 36" id="36"/>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37" id="37"/>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12053116" y="6504774"/>
            <a:ext cx="332758" cy="329414"/>
            <a:chOff x="0" y="0"/>
            <a:chExt cx="46904" cy="46433"/>
          </a:xfrm>
        </p:grpSpPr>
        <p:sp>
          <p:nvSpPr>
            <p:cNvPr name="Freeform 39" id="39"/>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40" id="40"/>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12200445" y="4003204"/>
            <a:ext cx="4489378" cy="31781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Based on the calculation, the results are as follows:</a:t>
            </a:r>
          </a:p>
          <a:p>
            <a:pPr algn="l">
              <a:lnSpc>
                <a:spcPts val="2799"/>
              </a:lnSpc>
              <a:spcBef>
                <a:spcPct val="0"/>
              </a:spcBef>
            </a:pPr>
          </a:p>
          <a:p>
            <a:pPr algn="l">
              <a:lnSpc>
                <a:spcPts val="2799"/>
              </a:lnSpc>
              <a:spcBef>
                <a:spcPct val="0"/>
              </a:spcBef>
            </a:pPr>
            <a:r>
              <a:rPr lang="en-US" sz="1999">
                <a:solidFill>
                  <a:srgbClr val="FFFFFF"/>
                </a:solidFill>
                <a:latin typeface="Poppins"/>
                <a:ea typeface="Poppins"/>
                <a:cs typeface="Poppins"/>
                <a:sym typeface="Poppins"/>
              </a:rPr>
              <a:t>     Mean: 102.6</a:t>
            </a:r>
          </a:p>
          <a:p>
            <a:pPr algn="l">
              <a:lnSpc>
                <a:spcPts val="2799"/>
              </a:lnSpc>
              <a:spcBef>
                <a:spcPct val="0"/>
              </a:spcBef>
            </a:pPr>
          </a:p>
          <a:p>
            <a:pPr algn="l">
              <a:lnSpc>
                <a:spcPts val="2799"/>
              </a:lnSpc>
              <a:spcBef>
                <a:spcPct val="0"/>
              </a:spcBef>
            </a:pPr>
            <a:r>
              <a:rPr lang="en-US" sz="1999">
                <a:solidFill>
                  <a:srgbClr val="FFFFFF"/>
                </a:solidFill>
                <a:latin typeface="Poppins"/>
                <a:ea typeface="Poppins"/>
                <a:cs typeface="Poppins"/>
                <a:sym typeface="Poppins"/>
              </a:rPr>
              <a:t>     Median: 100</a:t>
            </a:r>
          </a:p>
          <a:p>
            <a:pPr algn="l">
              <a:lnSpc>
                <a:spcPts val="2799"/>
              </a:lnSpc>
              <a:spcBef>
                <a:spcPct val="0"/>
              </a:spcBef>
            </a:pPr>
          </a:p>
          <a:p>
            <a:pPr algn="l">
              <a:lnSpc>
                <a:spcPts val="2799"/>
              </a:lnSpc>
              <a:spcBef>
                <a:spcPct val="0"/>
              </a:spcBef>
            </a:pPr>
            <a:r>
              <a:rPr lang="en-US" sz="1999">
                <a:solidFill>
                  <a:srgbClr val="FFFFFF"/>
                </a:solidFill>
                <a:latin typeface="Poppins"/>
                <a:ea typeface="Poppins"/>
                <a:cs typeface="Poppins"/>
                <a:sym typeface="Poppins"/>
              </a:rPr>
              <a:t>     Mode: 100</a:t>
            </a:r>
          </a:p>
          <a:p>
            <a:pPr algn="l">
              <a:lnSpc>
                <a:spcPts val="2799"/>
              </a:lnSpc>
              <a:spcBef>
                <a:spcPct val="0"/>
              </a:spcBef>
            </a:pPr>
          </a:p>
        </p:txBody>
      </p:sp>
      <p:grpSp>
        <p:nvGrpSpPr>
          <p:cNvPr name="Group 42" id="42"/>
          <p:cNvGrpSpPr/>
          <p:nvPr/>
        </p:nvGrpSpPr>
        <p:grpSpPr>
          <a:xfrm rot="0">
            <a:off x="14942864" y="6083077"/>
            <a:ext cx="2316436" cy="231643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0">
            <a:off x="15036471" y="6176684"/>
            <a:ext cx="2129222" cy="212922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2740724" y="9107504"/>
            <a:ext cx="3099685"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1440643" y="4468262"/>
            <a:ext cx="8443250" cy="3033910"/>
            <a:chOff x="0" y="0"/>
            <a:chExt cx="7675803" cy="2758144"/>
          </a:xfrm>
        </p:grpSpPr>
        <p:sp>
          <p:nvSpPr>
            <p:cNvPr name="Freeform 4" id="4"/>
            <p:cNvSpPr/>
            <p:nvPr/>
          </p:nvSpPr>
          <p:spPr>
            <a:xfrm flipH="false" flipV="false" rot="0">
              <a:off x="0" y="0"/>
              <a:ext cx="7675803" cy="2758144"/>
            </a:xfrm>
            <a:custGeom>
              <a:avLst/>
              <a:gdLst/>
              <a:ahLst/>
              <a:cxnLst/>
              <a:rect r="r" b="b" t="t" l="l"/>
              <a:pathLst>
                <a:path h="2758144" w="7675803">
                  <a:moveTo>
                    <a:pt x="12140" y="0"/>
                  </a:moveTo>
                  <a:lnTo>
                    <a:pt x="7663662" y="0"/>
                  </a:lnTo>
                  <a:cubicBezTo>
                    <a:pt x="7670367" y="0"/>
                    <a:pt x="7675803" y="5435"/>
                    <a:pt x="7675803" y="12140"/>
                  </a:cubicBezTo>
                  <a:lnTo>
                    <a:pt x="7675803" y="2746004"/>
                  </a:lnTo>
                  <a:cubicBezTo>
                    <a:pt x="7675803" y="2752709"/>
                    <a:pt x="7670367" y="2758144"/>
                    <a:pt x="7663662" y="2758144"/>
                  </a:cubicBezTo>
                  <a:lnTo>
                    <a:pt x="12140" y="2758144"/>
                  </a:lnTo>
                  <a:cubicBezTo>
                    <a:pt x="5435" y="2758144"/>
                    <a:pt x="0" y="2752709"/>
                    <a:pt x="0" y="2746004"/>
                  </a:cubicBezTo>
                  <a:lnTo>
                    <a:pt x="0" y="12140"/>
                  </a:lnTo>
                  <a:cubicBezTo>
                    <a:pt x="0" y="5435"/>
                    <a:pt x="5435" y="0"/>
                    <a:pt x="1214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5" id="5"/>
            <p:cNvSpPr txBox="true"/>
            <p:nvPr/>
          </p:nvSpPr>
          <p:spPr>
            <a:xfrm>
              <a:off x="0" y="-38100"/>
              <a:ext cx="7675803" cy="279624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7" id="7"/>
          <p:cNvSpPr txBox="true"/>
          <p:nvPr/>
        </p:nvSpPr>
        <p:spPr>
          <a:xfrm rot="0">
            <a:off x="1028700" y="1943885"/>
            <a:ext cx="10655280" cy="730250"/>
          </a:xfrm>
          <a:prstGeom prst="rect">
            <a:avLst/>
          </a:prstGeom>
        </p:spPr>
        <p:txBody>
          <a:bodyPr anchor="t" rtlCol="false" tIns="0" lIns="0" bIns="0" rIns="0">
            <a:spAutoFit/>
          </a:bodyPr>
          <a:lstStyle/>
          <a:p>
            <a:pPr algn="l">
              <a:lnSpc>
                <a:spcPts val="5200"/>
              </a:lnSpc>
            </a:pPr>
            <a:r>
              <a:rPr lang="en-US" sz="5000" b="true">
                <a:solidFill>
                  <a:srgbClr val="FFFFFF"/>
                </a:solidFill>
                <a:latin typeface="Poppins Bold"/>
                <a:ea typeface="Poppins Bold"/>
                <a:cs typeface="Poppins Bold"/>
                <a:sym typeface="Poppins Bold"/>
              </a:rPr>
              <a:t>3) Variability Analysis</a:t>
            </a:r>
          </a:p>
        </p:txBody>
      </p:sp>
      <p:grpSp>
        <p:nvGrpSpPr>
          <p:cNvPr name="Group 8" id="8"/>
          <p:cNvGrpSpPr/>
          <p:nvPr/>
        </p:nvGrpSpPr>
        <p:grpSpPr>
          <a:xfrm rot="0">
            <a:off x="16658475" y="728288"/>
            <a:ext cx="600825" cy="600825"/>
            <a:chOff x="0" y="0"/>
            <a:chExt cx="605054" cy="605054"/>
          </a:xfrm>
        </p:grpSpPr>
        <p:sp>
          <p:nvSpPr>
            <p:cNvPr name="Freeform 9" id="9"/>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0" id="10"/>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14" id="14"/>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grpSp>
        <p:nvGrpSpPr>
          <p:cNvPr name="Group 15" id="15"/>
          <p:cNvGrpSpPr/>
          <p:nvPr/>
        </p:nvGrpSpPr>
        <p:grpSpPr>
          <a:xfrm rot="0">
            <a:off x="5425433" y="746377"/>
            <a:ext cx="2176416" cy="600825"/>
            <a:chOff x="0" y="0"/>
            <a:chExt cx="2191735" cy="605054"/>
          </a:xfrm>
        </p:grpSpPr>
        <p:sp>
          <p:nvSpPr>
            <p:cNvPr name="Freeform 16" id="16"/>
            <p:cNvSpPr/>
            <p:nvPr/>
          </p:nvSpPr>
          <p:spPr>
            <a:xfrm flipH="false" flipV="false" rot="0">
              <a:off x="0" y="0"/>
              <a:ext cx="2191735" cy="605054"/>
            </a:xfrm>
            <a:custGeom>
              <a:avLst/>
              <a:gdLst/>
              <a:ahLst/>
              <a:cxnLst/>
              <a:rect r="r" b="b" t="t" l="l"/>
              <a:pathLst>
                <a:path h="605054" w="2191735">
                  <a:moveTo>
                    <a:pt x="47098" y="0"/>
                  </a:moveTo>
                  <a:lnTo>
                    <a:pt x="2144638" y="0"/>
                  </a:lnTo>
                  <a:cubicBezTo>
                    <a:pt x="2170649" y="0"/>
                    <a:pt x="2191735" y="21086"/>
                    <a:pt x="2191735" y="47098"/>
                  </a:cubicBezTo>
                  <a:lnTo>
                    <a:pt x="2191735" y="557956"/>
                  </a:lnTo>
                  <a:cubicBezTo>
                    <a:pt x="2191735" y="570447"/>
                    <a:pt x="2186773" y="582426"/>
                    <a:pt x="2177941" y="591259"/>
                  </a:cubicBezTo>
                  <a:cubicBezTo>
                    <a:pt x="2169108" y="600092"/>
                    <a:pt x="2157129" y="605054"/>
                    <a:pt x="2144638" y="605054"/>
                  </a:cubicBezTo>
                  <a:lnTo>
                    <a:pt x="47098" y="605054"/>
                  </a:lnTo>
                  <a:cubicBezTo>
                    <a:pt x="21086" y="605054"/>
                    <a:pt x="0" y="583967"/>
                    <a:pt x="0" y="557956"/>
                  </a:cubicBezTo>
                  <a:lnTo>
                    <a:pt x="0" y="47098"/>
                  </a:lnTo>
                  <a:cubicBezTo>
                    <a:pt x="0" y="21086"/>
                    <a:pt x="21086" y="0"/>
                    <a:pt x="47098"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7" id="17"/>
            <p:cNvSpPr txBox="true"/>
            <p:nvPr/>
          </p:nvSpPr>
          <p:spPr>
            <a:xfrm>
              <a:off x="0" y="-38100"/>
              <a:ext cx="219173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5551871" y="838827"/>
            <a:ext cx="1947361"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Methodology</a:t>
            </a:r>
          </a:p>
        </p:txBody>
      </p:sp>
      <p:sp>
        <p:nvSpPr>
          <p:cNvPr name="TextBox 19" id="19"/>
          <p:cNvSpPr txBox="true"/>
          <p:nvPr/>
        </p:nvSpPr>
        <p:spPr>
          <a:xfrm rot="0">
            <a:off x="1500794" y="2816445"/>
            <a:ext cx="15292765" cy="1416050"/>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ea typeface="Poppins"/>
                <a:cs typeface="Poppins"/>
                <a:sym typeface="Poppins"/>
              </a:rPr>
              <a:t>In performing the analysis of measures of variability, it is necessary to calculate the Variance, Standard Deviation, Maximum, Minimum, Range (difference between Max and Min), Quartile 1 (Q1), Quartile 2 (Q2), and Quartile 3 (Q3).</a:t>
            </a:r>
          </a:p>
          <a:p>
            <a:pPr algn="just">
              <a:lnSpc>
                <a:spcPts val="2799"/>
              </a:lnSpc>
              <a:spcBef>
                <a:spcPct val="0"/>
              </a:spcBef>
            </a:pPr>
          </a:p>
          <a:p>
            <a:pPr algn="just">
              <a:lnSpc>
                <a:spcPts val="2799"/>
              </a:lnSpc>
              <a:spcBef>
                <a:spcPct val="0"/>
              </a:spcBef>
            </a:pPr>
            <a:r>
              <a:rPr lang="en-US" sz="1999">
                <a:solidFill>
                  <a:srgbClr val="FFFFFF"/>
                </a:solidFill>
                <a:latin typeface="Poppins"/>
                <a:ea typeface="Poppins"/>
                <a:cs typeface="Poppins"/>
                <a:sym typeface="Poppins"/>
              </a:rPr>
              <a:t>The syntax used is:</a:t>
            </a:r>
          </a:p>
        </p:txBody>
      </p:sp>
      <p:sp>
        <p:nvSpPr>
          <p:cNvPr name="TextBox 20" id="20"/>
          <p:cNvSpPr txBox="true"/>
          <p:nvPr/>
        </p:nvSpPr>
        <p:spPr>
          <a:xfrm rot="0">
            <a:off x="1028700" y="7996237"/>
            <a:ext cx="16230600" cy="10731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The data indicates a substantial level of dispersion, as reflected by a range of 100 and a standard deviation of 31.18. These values suggest that the transaction amounts vary significantly around the mean, indicating high variability within the </a:t>
            </a:r>
            <a:r>
              <a:rPr lang="en-US" sz="2000">
                <a:solidFill>
                  <a:srgbClr val="FFFFFF"/>
                </a:solidFill>
                <a:latin typeface="Poppins"/>
                <a:ea typeface="Poppins"/>
                <a:cs typeface="Poppins"/>
                <a:sym typeface="Poppins"/>
              </a:rPr>
              <a:t>dataset</a:t>
            </a:r>
            <a:r>
              <a:rPr lang="en-US" sz="2000">
                <a:solidFill>
                  <a:srgbClr val="FFFFFF"/>
                </a:solidFill>
                <a:latin typeface="Poppins"/>
                <a:ea typeface="Poppins"/>
                <a:cs typeface="Poppins"/>
                <a:sym typeface="Poppins"/>
              </a:rPr>
              <a:t>.</a:t>
            </a:r>
          </a:p>
          <a:p>
            <a:pPr algn="ctr">
              <a:lnSpc>
                <a:spcPts val="2800"/>
              </a:lnSpc>
              <a:spcBef>
                <a:spcPct val="0"/>
              </a:spcBef>
            </a:pPr>
          </a:p>
        </p:txBody>
      </p:sp>
      <p:sp>
        <p:nvSpPr>
          <p:cNvPr name="TextBox 21" id="21"/>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grpSp>
        <p:nvGrpSpPr>
          <p:cNvPr name="Group 22" id="22"/>
          <p:cNvGrpSpPr/>
          <p:nvPr/>
        </p:nvGrpSpPr>
        <p:grpSpPr>
          <a:xfrm rot="0">
            <a:off x="1605029" y="4610005"/>
            <a:ext cx="8114479" cy="2724463"/>
            <a:chOff x="0" y="0"/>
            <a:chExt cx="1900345" cy="638047"/>
          </a:xfrm>
        </p:grpSpPr>
        <p:sp>
          <p:nvSpPr>
            <p:cNvPr name="Freeform 23" id="23"/>
            <p:cNvSpPr/>
            <p:nvPr/>
          </p:nvSpPr>
          <p:spPr>
            <a:xfrm flipH="false" flipV="false" rot="0">
              <a:off x="0" y="0"/>
              <a:ext cx="1900345" cy="638047"/>
            </a:xfrm>
            <a:custGeom>
              <a:avLst/>
              <a:gdLst/>
              <a:ahLst/>
              <a:cxnLst/>
              <a:rect r="r" b="b" t="t" l="l"/>
              <a:pathLst>
                <a:path h="638047" w="1900345">
                  <a:moveTo>
                    <a:pt x="24806" y="0"/>
                  </a:moveTo>
                  <a:lnTo>
                    <a:pt x="1875539" y="0"/>
                  </a:lnTo>
                  <a:cubicBezTo>
                    <a:pt x="1882118" y="0"/>
                    <a:pt x="1888428" y="2614"/>
                    <a:pt x="1893080" y="7266"/>
                  </a:cubicBezTo>
                  <a:cubicBezTo>
                    <a:pt x="1897732" y="11918"/>
                    <a:pt x="1900345" y="18227"/>
                    <a:pt x="1900345" y="24806"/>
                  </a:cubicBezTo>
                  <a:lnTo>
                    <a:pt x="1900345" y="613241"/>
                  </a:lnTo>
                  <a:cubicBezTo>
                    <a:pt x="1900345" y="626941"/>
                    <a:pt x="1889239" y="638047"/>
                    <a:pt x="1875539" y="638047"/>
                  </a:cubicBezTo>
                  <a:lnTo>
                    <a:pt x="24806" y="638047"/>
                  </a:lnTo>
                  <a:cubicBezTo>
                    <a:pt x="18227" y="638047"/>
                    <a:pt x="11918" y="635434"/>
                    <a:pt x="7266" y="630782"/>
                  </a:cubicBezTo>
                  <a:cubicBezTo>
                    <a:pt x="2614" y="626129"/>
                    <a:pt x="0" y="619820"/>
                    <a:pt x="0" y="613241"/>
                  </a:cubicBezTo>
                  <a:lnTo>
                    <a:pt x="0" y="24806"/>
                  </a:lnTo>
                  <a:cubicBezTo>
                    <a:pt x="0" y="18227"/>
                    <a:pt x="2614" y="11918"/>
                    <a:pt x="7266" y="7266"/>
                  </a:cubicBezTo>
                  <a:cubicBezTo>
                    <a:pt x="11918" y="2614"/>
                    <a:pt x="18227" y="0"/>
                    <a:pt x="24806" y="0"/>
                  </a:cubicBezTo>
                  <a:close/>
                </a:path>
              </a:pathLst>
            </a:custGeom>
            <a:blipFill>
              <a:blip r:embed="rId4"/>
              <a:stretch>
                <a:fillRect l="0" t="-260" r="0" b="-260"/>
              </a:stretch>
            </a:blipFill>
          </p:spPr>
        </p:sp>
      </p:grpSp>
      <p:sp>
        <p:nvSpPr>
          <p:cNvPr name="AutoShape 24" id="24"/>
          <p:cNvSpPr/>
          <p:nvPr/>
        </p:nvSpPr>
        <p:spPr>
          <a:xfrm flipV="true">
            <a:off x="10152406" y="5284898"/>
            <a:ext cx="0" cy="564091"/>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25" id="25"/>
          <p:cNvSpPr/>
          <p:nvPr/>
        </p:nvSpPr>
        <p:spPr>
          <a:xfrm flipV="true">
            <a:off x="10152406" y="6083077"/>
            <a:ext cx="0" cy="532318"/>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26" id="26"/>
          <p:cNvSpPr/>
          <p:nvPr/>
        </p:nvSpPr>
        <p:spPr>
          <a:xfrm flipH="true" flipV="true">
            <a:off x="10133356" y="5975558"/>
            <a:ext cx="208613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grpSp>
        <p:nvGrpSpPr>
          <p:cNvPr name="Group 27" id="27"/>
          <p:cNvGrpSpPr/>
          <p:nvPr/>
        </p:nvGrpSpPr>
        <p:grpSpPr>
          <a:xfrm rot="0">
            <a:off x="9986027" y="5794359"/>
            <a:ext cx="332758" cy="329414"/>
            <a:chOff x="0" y="0"/>
            <a:chExt cx="46904" cy="46433"/>
          </a:xfrm>
        </p:grpSpPr>
        <p:sp>
          <p:nvSpPr>
            <p:cNvPr name="Freeform 28" id="28"/>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29" id="29"/>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flipH="true">
            <a:off x="10133356" y="6669481"/>
            <a:ext cx="208613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sp>
        <p:nvSpPr>
          <p:cNvPr name="AutoShape 31" id="31"/>
          <p:cNvSpPr/>
          <p:nvPr/>
        </p:nvSpPr>
        <p:spPr>
          <a:xfrm flipH="true">
            <a:off x="10152406" y="5279632"/>
            <a:ext cx="2067089" cy="0"/>
          </a:xfrm>
          <a:prstGeom prst="line">
            <a:avLst/>
          </a:prstGeom>
          <a:ln cap="flat" w="38100">
            <a:gradFill>
              <a:gsLst>
                <a:gs pos="0">
                  <a:srgbClr val="4DA8EA">
                    <a:alpha val="100000"/>
                  </a:srgbClr>
                </a:gs>
                <a:gs pos="100000">
                  <a:srgbClr val="00D856">
                    <a:alpha val="100000"/>
                  </a:srgbClr>
                </a:gs>
              </a:gsLst>
              <a:lin ang="0"/>
            </a:gradFill>
            <a:prstDash val="sysDot"/>
            <a:headEnd type="none" len="sm" w="sm"/>
            <a:tailEnd type="none" len="sm" w="sm"/>
          </a:ln>
        </p:spPr>
      </p:sp>
      <p:grpSp>
        <p:nvGrpSpPr>
          <p:cNvPr name="Group 32" id="32"/>
          <p:cNvGrpSpPr/>
          <p:nvPr/>
        </p:nvGrpSpPr>
        <p:grpSpPr>
          <a:xfrm rot="0">
            <a:off x="12182379" y="3799824"/>
            <a:ext cx="4611180" cy="4117380"/>
            <a:chOff x="0" y="0"/>
            <a:chExt cx="4643636" cy="4146361"/>
          </a:xfrm>
        </p:grpSpPr>
        <p:sp>
          <p:nvSpPr>
            <p:cNvPr name="Freeform 33" id="33"/>
            <p:cNvSpPr/>
            <p:nvPr/>
          </p:nvSpPr>
          <p:spPr>
            <a:xfrm flipH="false" flipV="false" rot="0">
              <a:off x="0" y="0"/>
              <a:ext cx="4643636" cy="4146361"/>
            </a:xfrm>
            <a:custGeom>
              <a:avLst/>
              <a:gdLst/>
              <a:ahLst/>
              <a:cxnLst/>
              <a:rect r="r" b="b" t="t" l="l"/>
              <a:pathLst>
                <a:path h="4146361" w="4643636">
                  <a:moveTo>
                    <a:pt x="63800" y="0"/>
                  </a:moveTo>
                  <a:lnTo>
                    <a:pt x="4579836" y="0"/>
                  </a:lnTo>
                  <a:cubicBezTo>
                    <a:pt x="4596757" y="0"/>
                    <a:pt x="4612985" y="6722"/>
                    <a:pt x="4624950" y="18687"/>
                  </a:cubicBezTo>
                  <a:cubicBezTo>
                    <a:pt x="4636915" y="30651"/>
                    <a:pt x="4643636" y="46879"/>
                    <a:pt x="4643636" y="63800"/>
                  </a:cubicBezTo>
                  <a:lnTo>
                    <a:pt x="4643636" y="4082561"/>
                  </a:lnTo>
                  <a:cubicBezTo>
                    <a:pt x="4643636" y="4099482"/>
                    <a:pt x="4636915" y="4115710"/>
                    <a:pt x="4624950" y="4127674"/>
                  </a:cubicBezTo>
                  <a:cubicBezTo>
                    <a:pt x="4612985" y="4139639"/>
                    <a:pt x="4596757" y="4146361"/>
                    <a:pt x="4579836" y="4146361"/>
                  </a:cubicBezTo>
                  <a:lnTo>
                    <a:pt x="63800" y="4146361"/>
                  </a:lnTo>
                  <a:cubicBezTo>
                    <a:pt x="46879" y="4146361"/>
                    <a:pt x="30651" y="4139639"/>
                    <a:pt x="18687" y="4127674"/>
                  </a:cubicBezTo>
                  <a:cubicBezTo>
                    <a:pt x="6722" y="4115710"/>
                    <a:pt x="0" y="4099482"/>
                    <a:pt x="0" y="4082561"/>
                  </a:cubicBezTo>
                  <a:lnTo>
                    <a:pt x="0" y="63800"/>
                  </a:lnTo>
                  <a:cubicBezTo>
                    <a:pt x="0" y="46879"/>
                    <a:pt x="6722" y="30651"/>
                    <a:pt x="18687" y="18687"/>
                  </a:cubicBezTo>
                  <a:cubicBezTo>
                    <a:pt x="30651" y="6722"/>
                    <a:pt x="46879" y="0"/>
                    <a:pt x="63800" y="0"/>
                  </a:cubicBezTo>
                  <a:close/>
                </a:path>
              </a:pathLst>
            </a:custGeom>
            <a:gradFill rotWithShape="true">
              <a:gsLst>
                <a:gs pos="0">
                  <a:srgbClr val="4DA8EA">
                    <a:alpha val="85000"/>
                  </a:srgbClr>
                </a:gs>
                <a:gs pos="100000">
                  <a:srgbClr val="00D856">
                    <a:alpha val="85000"/>
                  </a:srgbClr>
                </a:gs>
              </a:gsLst>
              <a:lin ang="0"/>
            </a:gradFill>
            <a:ln w="9525" cap="rnd">
              <a:solidFill>
                <a:srgbClr val="FFFFFF">
                  <a:alpha val="84706"/>
                </a:srgbClr>
              </a:solidFill>
              <a:prstDash val="solid"/>
              <a:round/>
            </a:ln>
          </p:spPr>
        </p:sp>
        <p:sp>
          <p:nvSpPr>
            <p:cNvPr name="TextBox 34" id="34"/>
            <p:cNvSpPr txBox="true"/>
            <p:nvPr/>
          </p:nvSpPr>
          <p:spPr>
            <a:xfrm>
              <a:off x="0" y="-38100"/>
              <a:ext cx="4643636" cy="4184461"/>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12524295" y="4015129"/>
            <a:ext cx="4489378" cy="388302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Based on the calculation, the results are as follows:</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Variance: 972.24</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Standard Deviation: 31.18</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Maximum Value: 150</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Minimum Value: 50</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Range: 100</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Q</a:t>
            </a:r>
            <a:r>
              <a:rPr lang="en-US" sz="1999">
                <a:solidFill>
                  <a:srgbClr val="FFFFFF"/>
                </a:solidFill>
                <a:latin typeface="Poppins"/>
                <a:ea typeface="Poppins"/>
                <a:cs typeface="Poppins"/>
                <a:sym typeface="Poppins"/>
              </a:rPr>
              <a:t>uartile 1 (Q1): 85</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Q</a:t>
            </a:r>
            <a:r>
              <a:rPr lang="en-US" sz="1999">
                <a:solidFill>
                  <a:srgbClr val="FFFFFF"/>
                </a:solidFill>
                <a:latin typeface="Poppins"/>
                <a:ea typeface="Poppins"/>
                <a:cs typeface="Poppins"/>
                <a:sym typeface="Poppins"/>
              </a:rPr>
              <a:t>uartile 2 (Q2 / Median): 100</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Q</a:t>
            </a:r>
            <a:r>
              <a:rPr lang="en-US" sz="1999">
                <a:solidFill>
                  <a:srgbClr val="FFFFFF"/>
                </a:solidFill>
                <a:latin typeface="Poppins"/>
                <a:ea typeface="Poppins"/>
                <a:cs typeface="Poppins"/>
                <a:sym typeface="Poppins"/>
              </a:rPr>
              <a:t>uartile 3 (Q3): 120</a:t>
            </a:r>
          </a:p>
          <a:p>
            <a:pPr algn="l">
              <a:lnSpc>
                <a:spcPts val="27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2740724" y="9107504"/>
            <a:ext cx="3099685"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13226093" y="2294723"/>
            <a:ext cx="3586515" cy="3586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371024" y="2439654"/>
            <a:ext cx="3296654" cy="329665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794" t="0" r="-20250" b="0"/>
              </a:stretch>
            </a:blipFill>
          </p:spPr>
        </p:sp>
      </p:grpSp>
      <p:sp>
        <p:nvSpPr>
          <p:cNvPr name="TextBox 8" id="8"/>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9" id="9"/>
          <p:cNvSpPr txBox="true"/>
          <p:nvPr/>
        </p:nvSpPr>
        <p:spPr>
          <a:xfrm rot="0">
            <a:off x="1028700" y="1943885"/>
            <a:ext cx="10655280" cy="730250"/>
          </a:xfrm>
          <a:prstGeom prst="rect">
            <a:avLst/>
          </a:prstGeom>
        </p:spPr>
        <p:txBody>
          <a:bodyPr anchor="t" rtlCol="false" tIns="0" lIns="0" bIns="0" rIns="0">
            <a:spAutoFit/>
          </a:bodyPr>
          <a:lstStyle/>
          <a:p>
            <a:pPr algn="l">
              <a:lnSpc>
                <a:spcPts val="5200"/>
              </a:lnSpc>
            </a:pPr>
            <a:r>
              <a:rPr lang="en-US" sz="5000" b="true">
                <a:solidFill>
                  <a:srgbClr val="FFFFFF"/>
                </a:solidFill>
                <a:latin typeface="Poppins Bold"/>
                <a:ea typeface="Poppins Bold"/>
                <a:cs typeface="Poppins Bold"/>
                <a:sym typeface="Poppins Bold"/>
              </a:rPr>
              <a:t>4) T-Test Process</a:t>
            </a:r>
          </a:p>
        </p:txBody>
      </p:sp>
      <p:grpSp>
        <p:nvGrpSpPr>
          <p:cNvPr name="Group 10" id="10"/>
          <p:cNvGrpSpPr/>
          <p:nvPr/>
        </p:nvGrpSpPr>
        <p:grpSpPr>
          <a:xfrm rot="0">
            <a:off x="16658475" y="728288"/>
            <a:ext cx="600825" cy="600825"/>
            <a:chOff x="0" y="0"/>
            <a:chExt cx="605054" cy="605054"/>
          </a:xfrm>
        </p:grpSpPr>
        <p:sp>
          <p:nvSpPr>
            <p:cNvPr name="Freeform 11" id="11"/>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2" id="12"/>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5" id="15"/>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16" id="16"/>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grpSp>
        <p:nvGrpSpPr>
          <p:cNvPr name="Group 17" id="17"/>
          <p:cNvGrpSpPr/>
          <p:nvPr/>
        </p:nvGrpSpPr>
        <p:grpSpPr>
          <a:xfrm rot="0">
            <a:off x="5425433" y="746377"/>
            <a:ext cx="2176416" cy="600825"/>
            <a:chOff x="0" y="0"/>
            <a:chExt cx="2191735" cy="605054"/>
          </a:xfrm>
        </p:grpSpPr>
        <p:sp>
          <p:nvSpPr>
            <p:cNvPr name="Freeform 18" id="18"/>
            <p:cNvSpPr/>
            <p:nvPr/>
          </p:nvSpPr>
          <p:spPr>
            <a:xfrm flipH="false" flipV="false" rot="0">
              <a:off x="0" y="0"/>
              <a:ext cx="2191735" cy="605054"/>
            </a:xfrm>
            <a:custGeom>
              <a:avLst/>
              <a:gdLst/>
              <a:ahLst/>
              <a:cxnLst/>
              <a:rect r="r" b="b" t="t" l="l"/>
              <a:pathLst>
                <a:path h="605054" w="2191735">
                  <a:moveTo>
                    <a:pt x="47098" y="0"/>
                  </a:moveTo>
                  <a:lnTo>
                    <a:pt x="2144638" y="0"/>
                  </a:lnTo>
                  <a:cubicBezTo>
                    <a:pt x="2170649" y="0"/>
                    <a:pt x="2191735" y="21086"/>
                    <a:pt x="2191735" y="47098"/>
                  </a:cubicBezTo>
                  <a:lnTo>
                    <a:pt x="2191735" y="557956"/>
                  </a:lnTo>
                  <a:cubicBezTo>
                    <a:pt x="2191735" y="570447"/>
                    <a:pt x="2186773" y="582426"/>
                    <a:pt x="2177941" y="591259"/>
                  </a:cubicBezTo>
                  <a:cubicBezTo>
                    <a:pt x="2169108" y="600092"/>
                    <a:pt x="2157129" y="605054"/>
                    <a:pt x="2144638" y="605054"/>
                  </a:cubicBezTo>
                  <a:lnTo>
                    <a:pt x="47098" y="605054"/>
                  </a:lnTo>
                  <a:cubicBezTo>
                    <a:pt x="21086" y="605054"/>
                    <a:pt x="0" y="583967"/>
                    <a:pt x="0" y="557956"/>
                  </a:cubicBezTo>
                  <a:lnTo>
                    <a:pt x="0" y="47098"/>
                  </a:lnTo>
                  <a:cubicBezTo>
                    <a:pt x="0" y="21086"/>
                    <a:pt x="21086" y="0"/>
                    <a:pt x="47098"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9" id="19"/>
            <p:cNvSpPr txBox="true"/>
            <p:nvPr/>
          </p:nvSpPr>
          <p:spPr>
            <a:xfrm>
              <a:off x="0" y="-38100"/>
              <a:ext cx="2191735" cy="643154"/>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5551871" y="838827"/>
            <a:ext cx="1947361"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Methodology</a:t>
            </a:r>
          </a:p>
        </p:txBody>
      </p:sp>
      <p:sp>
        <p:nvSpPr>
          <p:cNvPr name="TextBox 21" id="21"/>
          <p:cNvSpPr txBox="true"/>
          <p:nvPr/>
        </p:nvSpPr>
        <p:spPr>
          <a:xfrm rot="0">
            <a:off x="1500794" y="3188485"/>
            <a:ext cx="11255741" cy="282575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Hyp</a:t>
            </a:r>
            <a:r>
              <a:rPr lang="en-US" sz="1999">
                <a:solidFill>
                  <a:srgbClr val="FFFFFF"/>
                </a:solidFill>
                <a:latin typeface="Poppins"/>
                <a:ea typeface="Poppins"/>
                <a:cs typeface="Poppins"/>
                <a:sym typeface="Poppins"/>
              </a:rPr>
              <a:t>othesis Statements:</a:t>
            </a:r>
          </a:p>
          <a:p>
            <a:pPr algn="l" marL="431799" indent="-215899" lvl="1">
              <a:lnSpc>
                <a:spcPts val="2799"/>
              </a:lnSpc>
              <a:spcBef>
                <a:spcPct val="0"/>
              </a:spcBef>
              <a:buFont typeface="Arial"/>
              <a:buChar char="•"/>
            </a:pPr>
            <a:r>
              <a:rPr lang="en-US" b="true" sz="1999">
                <a:solidFill>
                  <a:srgbClr val="FFFFFF"/>
                </a:solidFill>
                <a:latin typeface="Poppins Bold"/>
                <a:ea typeface="Poppins Bold"/>
                <a:cs typeface="Poppins Bold"/>
                <a:sym typeface="Poppins Bold"/>
              </a:rPr>
              <a:t>H₀ (Null Hypothesis):</a:t>
            </a:r>
          </a:p>
          <a:p>
            <a:pPr algn="l">
              <a:lnSpc>
                <a:spcPts val="2799"/>
              </a:lnSpc>
              <a:spcBef>
                <a:spcPct val="0"/>
              </a:spcBef>
            </a:pPr>
            <a:r>
              <a:rPr lang="en-US" sz="1999">
                <a:solidFill>
                  <a:srgbClr val="FFFFFF"/>
                </a:solidFill>
                <a:latin typeface="Poppins"/>
                <a:ea typeface="Poppins"/>
                <a:cs typeface="Poppins"/>
                <a:sym typeface="Poppins"/>
              </a:rPr>
              <a:t>      The average transaction amount from the 25 salespersons after training is μ = 100.</a:t>
            </a:r>
          </a:p>
          <a:p>
            <a:pPr algn="l" marL="431799" indent="-215899" lvl="1">
              <a:lnSpc>
                <a:spcPts val="2799"/>
              </a:lnSpc>
              <a:spcBef>
                <a:spcPct val="0"/>
              </a:spcBef>
              <a:buFont typeface="Arial"/>
              <a:buChar char="•"/>
            </a:pPr>
            <a:r>
              <a:rPr lang="en-US" b="true" sz="1999">
                <a:solidFill>
                  <a:srgbClr val="FFFFFF"/>
                </a:solidFill>
                <a:latin typeface="Poppins Bold"/>
                <a:ea typeface="Poppins Bold"/>
                <a:cs typeface="Poppins Bold"/>
                <a:sym typeface="Poppins Bold"/>
              </a:rPr>
              <a:t>H₁ (Alternative Hypothesis):</a:t>
            </a:r>
          </a:p>
          <a:p>
            <a:pPr algn="l">
              <a:lnSpc>
                <a:spcPts val="2799"/>
              </a:lnSpc>
              <a:spcBef>
                <a:spcPct val="0"/>
              </a:spcBef>
            </a:pPr>
            <a:r>
              <a:rPr lang="en-US" sz="1999">
                <a:solidFill>
                  <a:srgbClr val="FFFFFF"/>
                </a:solidFill>
                <a:latin typeface="Poppins"/>
                <a:ea typeface="Poppins"/>
                <a:cs typeface="Poppins"/>
                <a:sym typeface="Poppins"/>
              </a:rPr>
              <a:t>      </a:t>
            </a:r>
            <a:r>
              <a:rPr lang="en-US" sz="1999">
                <a:solidFill>
                  <a:srgbClr val="FFFFFF"/>
                </a:solidFill>
                <a:latin typeface="Poppins"/>
                <a:ea typeface="Poppins"/>
                <a:cs typeface="Poppins"/>
                <a:sym typeface="Poppins"/>
              </a:rPr>
              <a:t>The average transaction amount from the 25 salespersons after training is μ &gt; 100.</a:t>
            </a:r>
          </a:p>
          <a:p>
            <a:pPr algn="l">
              <a:lnSpc>
                <a:spcPts val="2799"/>
              </a:lnSpc>
              <a:spcBef>
                <a:spcPct val="0"/>
              </a:spcBef>
            </a:pPr>
            <a:r>
              <a:rPr lang="en-US" sz="1999">
                <a:solidFill>
                  <a:srgbClr val="FFFFFF"/>
                </a:solidFill>
                <a:latin typeface="Poppins"/>
                <a:ea typeface="Poppins"/>
                <a:cs typeface="Poppins"/>
                <a:sym typeface="Poppins"/>
              </a:rPr>
              <a:t>Significance Level:</a:t>
            </a:r>
          </a:p>
          <a:p>
            <a:pPr algn="l">
              <a:lnSpc>
                <a:spcPts val="2799"/>
              </a:lnSpc>
              <a:spcBef>
                <a:spcPct val="0"/>
              </a:spcBef>
            </a:pPr>
            <a:r>
              <a:rPr lang="en-US" b="true" sz="1999">
                <a:solidFill>
                  <a:srgbClr val="FFFFFF"/>
                </a:solidFill>
                <a:latin typeface="Poppins Bold"/>
                <a:ea typeface="Poppins Bold"/>
                <a:cs typeface="Poppins Bold"/>
                <a:sym typeface="Poppins Bold"/>
              </a:rPr>
              <a:t>Define α = 0.05 (5%)</a:t>
            </a:r>
          </a:p>
          <a:p>
            <a:pPr algn="l">
              <a:lnSpc>
                <a:spcPts val="2799"/>
              </a:lnSpc>
              <a:spcBef>
                <a:spcPct val="0"/>
              </a:spcBef>
            </a:pPr>
          </a:p>
        </p:txBody>
      </p:sp>
      <p:sp>
        <p:nvSpPr>
          <p:cNvPr name="TextBox 22" id="22"/>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sp>
        <p:nvSpPr>
          <p:cNvPr name="TextBox 23" id="23"/>
          <p:cNvSpPr txBox="true"/>
          <p:nvPr/>
        </p:nvSpPr>
        <p:spPr>
          <a:xfrm rot="0">
            <a:off x="1500794" y="5913159"/>
            <a:ext cx="5996679" cy="1668780"/>
          </a:xfrm>
          <a:prstGeom prst="rect">
            <a:avLst/>
          </a:prstGeom>
        </p:spPr>
        <p:txBody>
          <a:bodyPr anchor="t" rtlCol="false" tIns="0" lIns="0" bIns="0" rIns="0">
            <a:spAutoFit/>
          </a:bodyPr>
          <a:lstStyle/>
          <a:p>
            <a:pPr algn="l">
              <a:lnSpc>
                <a:spcPts val="3360"/>
              </a:lnSpc>
            </a:pPr>
            <a:r>
              <a:rPr lang="en-US" sz="2000" b="true">
                <a:solidFill>
                  <a:srgbClr val="FFFFFF"/>
                </a:solidFill>
                <a:latin typeface="Poppins Bold"/>
                <a:ea typeface="Poppins Bold"/>
                <a:cs typeface="Poppins Bold"/>
                <a:sym typeface="Poppins Bold"/>
              </a:rPr>
              <a:t>Result :</a:t>
            </a:r>
          </a:p>
          <a:p>
            <a:pPr algn="l">
              <a:lnSpc>
                <a:spcPts val="3360"/>
              </a:lnSpc>
            </a:pPr>
            <a:r>
              <a:rPr lang="en-US" sz="2000">
                <a:solidFill>
                  <a:srgbClr val="FFFFFF"/>
                </a:solidFill>
                <a:latin typeface="Poppins"/>
                <a:ea typeface="Poppins"/>
                <a:cs typeface="Poppins"/>
                <a:sym typeface="Poppins"/>
              </a:rPr>
              <a:t>       T</a:t>
            </a:r>
            <a:r>
              <a:rPr lang="en-US" sz="2000">
                <a:solidFill>
                  <a:srgbClr val="FFFFFF"/>
                </a:solidFill>
                <a:latin typeface="Poppins"/>
                <a:ea typeface="Poppins"/>
                <a:cs typeface="Poppins"/>
                <a:sym typeface="Poppins"/>
              </a:rPr>
              <a:t>-statistic = 0.40850016</a:t>
            </a:r>
          </a:p>
          <a:p>
            <a:pPr algn="l">
              <a:lnSpc>
                <a:spcPts val="3360"/>
              </a:lnSpc>
            </a:pPr>
            <a:r>
              <a:rPr lang="en-US" sz="2000">
                <a:solidFill>
                  <a:srgbClr val="FFFFFF"/>
                </a:solidFill>
                <a:latin typeface="Poppins"/>
                <a:ea typeface="Poppins"/>
                <a:cs typeface="Poppins"/>
                <a:sym typeface="Poppins"/>
              </a:rPr>
              <a:t>       P-value= 0.68652848</a:t>
            </a:r>
          </a:p>
          <a:p>
            <a:pPr algn="l">
              <a:lnSpc>
                <a:spcPts val="3360"/>
              </a:lnSpc>
            </a:pPr>
            <a:r>
              <a:rPr lang="en-US" sz="2000">
                <a:solidFill>
                  <a:srgbClr val="FFFFFF"/>
                </a:solidFill>
                <a:latin typeface="Poppins"/>
                <a:ea typeface="Poppins"/>
                <a:cs typeface="Poppins"/>
                <a:sym typeface="Poppins"/>
              </a:rPr>
              <a:t>       Critical Region = 1.6991270265334972</a:t>
            </a:r>
          </a:p>
        </p:txBody>
      </p:sp>
      <p:grpSp>
        <p:nvGrpSpPr>
          <p:cNvPr name="Group 24" id="24"/>
          <p:cNvGrpSpPr/>
          <p:nvPr/>
        </p:nvGrpSpPr>
        <p:grpSpPr>
          <a:xfrm rot="0">
            <a:off x="1500794" y="6436874"/>
            <a:ext cx="332758" cy="329414"/>
            <a:chOff x="0" y="0"/>
            <a:chExt cx="46904" cy="46433"/>
          </a:xfrm>
        </p:grpSpPr>
        <p:sp>
          <p:nvSpPr>
            <p:cNvPr name="Freeform 25" id="25"/>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26" id="26"/>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500794" y="6852324"/>
            <a:ext cx="332758" cy="329414"/>
            <a:chOff x="0" y="0"/>
            <a:chExt cx="46904" cy="46433"/>
          </a:xfrm>
        </p:grpSpPr>
        <p:sp>
          <p:nvSpPr>
            <p:cNvPr name="Freeform 28" id="28"/>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29" id="29"/>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500794" y="7267463"/>
            <a:ext cx="332758" cy="329414"/>
            <a:chOff x="0" y="0"/>
            <a:chExt cx="46904" cy="46433"/>
          </a:xfrm>
        </p:grpSpPr>
        <p:sp>
          <p:nvSpPr>
            <p:cNvPr name="Freeform 31" id="31"/>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32" id="32"/>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8083563" y="6510059"/>
            <a:ext cx="9021604" cy="2029460"/>
          </a:xfrm>
          <a:prstGeom prst="rect">
            <a:avLst/>
          </a:prstGeom>
        </p:spPr>
        <p:txBody>
          <a:bodyPr anchor="t" rtlCol="false" tIns="0" lIns="0" bIns="0" rIns="0">
            <a:spAutoFit/>
          </a:bodyPr>
          <a:lstStyle/>
          <a:p>
            <a:pPr algn="just">
              <a:lnSpc>
                <a:spcPts val="2319"/>
              </a:lnSpc>
            </a:pPr>
            <a:r>
              <a:rPr lang="en-US" sz="1999">
                <a:solidFill>
                  <a:srgbClr val="FFFFFF"/>
                </a:solidFill>
                <a:latin typeface="Poppins"/>
                <a:ea typeface="Poppins"/>
                <a:cs typeface="Poppins"/>
                <a:sym typeface="Poppins"/>
              </a:rPr>
              <a:t>Since the p-value (0.69) &gt; alpha (0.05), we fail to reject H₀.</a:t>
            </a:r>
          </a:p>
          <a:p>
            <a:pPr algn="just">
              <a:lnSpc>
                <a:spcPts val="2319"/>
              </a:lnSpc>
            </a:pPr>
          </a:p>
          <a:p>
            <a:pPr algn="just">
              <a:lnSpc>
                <a:spcPts val="2319"/>
              </a:lnSpc>
            </a:pPr>
            <a:r>
              <a:rPr lang="en-US" sz="1999">
                <a:solidFill>
                  <a:srgbClr val="FFFFFF"/>
                </a:solidFill>
                <a:latin typeface="Poppins"/>
                <a:ea typeface="Poppins"/>
                <a:cs typeface="Poppins"/>
                <a:sym typeface="Poppins"/>
              </a:rPr>
              <a:t>Since the test statistic (0.41) &lt; critical value (1.69), we fail to reject H₀.</a:t>
            </a:r>
          </a:p>
          <a:p>
            <a:pPr algn="just">
              <a:lnSpc>
                <a:spcPts val="2319"/>
              </a:lnSpc>
            </a:pPr>
          </a:p>
          <a:p>
            <a:pPr algn="just">
              <a:lnSpc>
                <a:spcPts val="2319"/>
              </a:lnSpc>
            </a:pPr>
            <a:r>
              <a:rPr lang="en-US" sz="1999">
                <a:solidFill>
                  <a:srgbClr val="FFFFFF"/>
                </a:solidFill>
                <a:latin typeface="Poppins"/>
                <a:ea typeface="Poppins"/>
                <a:cs typeface="Poppins"/>
                <a:sym typeface="Poppins"/>
              </a:rPr>
              <a:t>Therefore, there is insufficient evidence to conclude that the average transaction amount from the 25 salespeople after training is greater than 100.</a:t>
            </a:r>
          </a:p>
        </p:txBody>
      </p:sp>
      <p:sp>
        <p:nvSpPr>
          <p:cNvPr name="TextBox 34" id="34"/>
          <p:cNvSpPr txBox="true"/>
          <p:nvPr/>
        </p:nvSpPr>
        <p:spPr>
          <a:xfrm rot="0">
            <a:off x="7601849" y="5970309"/>
            <a:ext cx="1196578"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Analysis:</a:t>
            </a:r>
          </a:p>
        </p:txBody>
      </p:sp>
      <p:grpSp>
        <p:nvGrpSpPr>
          <p:cNvPr name="Group 35" id="35"/>
          <p:cNvGrpSpPr/>
          <p:nvPr/>
        </p:nvGrpSpPr>
        <p:grpSpPr>
          <a:xfrm rot="0">
            <a:off x="7601849" y="6529109"/>
            <a:ext cx="332758" cy="329414"/>
            <a:chOff x="0" y="0"/>
            <a:chExt cx="46904" cy="46433"/>
          </a:xfrm>
        </p:grpSpPr>
        <p:sp>
          <p:nvSpPr>
            <p:cNvPr name="Freeform 36" id="36"/>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37" id="37"/>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7601849" y="7102756"/>
            <a:ext cx="332758" cy="329414"/>
            <a:chOff x="0" y="0"/>
            <a:chExt cx="46904" cy="46433"/>
          </a:xfrm>
        </p:grpSpPr>
        <p:sp>
          <p:nvSpPr>
            <p:cNvPr name="Freeform 39" id="39"/>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40" id="40"/>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7601849" y="7679821"/>
            <a:ext cx="332758" cy="329414"/>
            <a:chOff x="0" y="0"/>
            <a:chExt cx="46904" cy="46433"/>
          </a:xfrm>
        </p:grpSpPr>
        <p:sp>
          <p:nvSpPr>
            <p:cNvPr name="Freeform 42" id="42"/>
            <p:cNvSpPr/>
            <p:nvPr/>
          </p:nvSpPr>
          <p:spPr>
            <a:xfrm flipH="false" flipV="false" rot="0">
              <a:off x="0" y="0"/>
              <a:ext cx="46904" cy="46433"/>
            </a:xfrm>
            <a:custGeom>
              <a:avLst/>
              <a:gdLst/>
              <a:ahLst/>
              <a:cxnLst/>
              <a:rect r="r" b="b" t="t" l="l"/>
              <a:pathLst>
                <a:path h="46433" w="46904">
                  <a:moveTo>
                    <a:pt x="23216" y="0"/>
                  </a:moveTo>
                  <a:lnTo>
                    <a:pt x="23688" y="0"/>
                  </a:lnTo>
                  <a:cubicBezTo>
                    <a:pt x="29845" y="0"/>
                    <a:pt x="35750" y="2446"/>
                    <a:pt x="40104" y="6800"/>
                  </a:cubicBezTo>
                  <a:cubicBezTo>
                    <a:pt x="44458" y="11154"/>
                    <a:pt x="46904" y="17059"/>
                    <a:pt x="46904" y="23216"/>
                  </a:cubicBezTo>
                  <a:lnTo>
                    <a:pt x="46904" y="23216"/>
                  </a:lnTo>
                  <a:cubicBezTo>
                    <a:pt x="46904" y="29374"/>
                    <a:pt x="44458" y="35279"/>
                    <a:pt x="40104" y="39633"/>
                  </a:cubicBezTo>
                  <a:cubicBezTo>
                    <a:pt x="35750" y="43987"/>
                    <a:pt x="29845" y="46433"/>
                    <a:pt x="23688" y="46433"/>
                  </a:cubicBezTo>
                  <a:lnTo>
                    <a:pt x="23216" y="46433"/>
                  </a:lnTo>
                  <a:cubicBezTo>
                    <a:pt x="17059" y="46433"/>
                    <a:pt x="11154" y="43987"/>
                    <a:pt x="6800" y="39633"/>
                  </a:cubicBezTo>
                  <a:cubicBezTo>
                    <a:pt x="2446" y="35279"/>
                    <a:pt x="0" y="29374"/>
                    <a:pt x="0" y="23216"/>
                  </a:cubicBezTo>
                  <a:lnTo>
                    <a:pt x="0" y="23216"/>
                  </a:lnTo>
                  <a:cubicBezTo>
                    <a:pt x="0" y="17059"/>
                    <a:pt x="2446" y="11154"/>
                    <a:pt x="6800" y="6800"/>
                  </a:cubicBezTo>
                  <a:cubicBezTo>
                    <a:pt x="11154" y="2446"/>
                    <a:pt x="17059" y="0"/>
                    <a:pt x="23216" y="0"/>
                  </a:cubicBezTo>
                  <a:close/>
                </a:path>
              </a:pathLst>
            </a:custGeom>
            <a:gradFill rotWithShape="true">
              <a:gsLst>
                <a:gs pos="0">
                  <a:srgbClr val="4DA8EA">
                    <a:alpha val="100000"/>
                  </a:srgbClr>
                </a:gs>
                <a:gs pos="100000">
                  <a:srgbClr val="00D856">
                    <a:alpha val="100000"/>
                  </a:srgbClr>
                </a:gs>
              </a:gsLst>
              <a:lin ang="0"/>
            </a:gradFill>
            <a:ln w="19050" cap="rnd">
              <a:solidFill>
                <a:srgbClr val="FFFFFF"/>
              </a:solidFill>
              <a:prstDash val="solid"/>
              <a:round/>
            </a:ln>
          </p:spPr>
        </p:sp>
        <p:sp>
          <p:nvSpPr>
            <p:cNvPr name="TextBox 43" id="43"/>
            <p:cNvSpPr txBox="true"/>
            <p:nvPr/>
          </p:nvSpPr>
          <p:spPr>
            <a:xfrm>
              <a:off x="0" y="-57150"/>
              <a:ext cx="46904" cy="10358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75670" y="1919392"/>
            <a:ext cx="4679827" cy="8619476"/>
            <a:chOff x="0" y="0"/>
            <a:chExt cx="725028" cy="1335382"/>
          </a:xfrm>
        </p:grpSpPr>
        <p:sp>
          <p:nvSpPr>
            <p:cNvPr name="Freeform 3" id="3"/>
            <p:cNvSpPr/>
            <p:nvPr/>
          </p:nvSpPr>
          <p:spPr>
            <a:xfrm flipH="false" flipV="false" rot="0">
              <a:off x="0" y="0"/>
              <a:ext cx="725028" cy="1335382"/>
            </a:xfrm>
            <a:custGeom>
              <a:avLst/>
              <a:gdLst/>
              <a:ahLst/>
              <a:cxnLst/>
              <a:rect r="r" b="b" t="t" l="l"/>
              <a:pathLst>
                <a:path h="1335382" w="725028">
                  <a:moveTo>
                    <a:pt x="38049" y="0"/>
                  </a:moveTo>
                  <a:lnTo>
                    <a:pt x="686978" y="0"/>
                  </a:lnTo>
                  <a:cubicBezTo>
                    <a:pt x="697070" y="0"/>
                    <a:pt x="706748" y="4009"/>
                    <a:pt x="713883" y="11144"/>
                  </a:cubicBezTo>
                  <a:cubicBezTo>
                    <a:pt x="721019" y="18280"/>
                    <a:pt x="725028" y="27958"/>
                    <a:pt x="725028" y="38049"/>
                  </a:cubicBezTo>
                  <a:lnTo>
                    <a:pt x="725028" y="1297333"/>
                  </a:lnTo>
                  <a:cubicBezTo>
                    <a:pt x="725028" y="1307424"/>
                    <a:pt x="721019" y="1317102"/>
                    <a:pt x="713883" y="1324238"/>
                  </a:cubicBezTo>
                  <a:cubicBezTo>
                    <a:pt x="706748" y="1331374"/>
                    <a:pt x="697070" y="1335382"/>
                    <a:pt x="686978" y="1335382"/>
                  </a:cubicBezTo>
                  <a:lnTo>
                    <a:pt x="38049" y="1335382"/>
                  </a:lnTo>
                  <a:cubicBezTo>
                    <a:pt x="17035" y="1335382"/>
                    <a:pt x="0" y="1318347"/>
                    <a:pt x="0" y="1297333"/>
                  </a:cubicBezTo>
                  <a:lnTo>
                    <a:pt x="0" y="38049"/>
                  </a:lnTo>
                  <a:cubicBezTo>
                    <a:pt x="0" y="27958"/>
                    <a:pt x="4009" y="18280"/>
                    <a:pt x="11144" y="11144"/>
                  </a:cubicBezTo>
                  <a:cubicBezTo>
                    <a:pt x="18280" y="4009"/>
                    <a:pt x="27958" y="0"/>
                    <a:pt x="38049" y="0"/>
                  </a:cubicBezTo>
                  <a:close/>
                </a:path>
              </a:pathLst>
            </a:custGeom>
            <a:blipFill>
              <a:blip r:embed="rId2"/>
              <a:stretch>
                <a:fillRect l="-88224" t="0" r="-88224" b="0"/>
              </a:stretch>
            </a:blipFill>
          </p:spPr>
        </p:sp>
      </p:grpSp>
      <p:grpSp>
        <p:nvGrpSpPr>
          <p:cNvPr name="Group 4" id="4"/>
          <p:cNvGrpSpPr/>
          <p:nvPr/>
        </p:nvGrpSpPr>
        <p:grpSpPr>
          <a:xfrm rot="0">
            <a:off x="10272022" y="2621760"/>
            <a:ext cx="6987278" cy="5521665"/>
            <a:chOff x="0" y="0"/>
            <a:chExt cx="7036459" cy="5560530"/>
          </a:xfrm>
        </p:grpSpPr>
        <p:sp>
          <p:nvSpPr>
            <p:cNvPr name="Freeform 5" id="5"/>
            <p:cNvSpPr/>
            <p:nvPr/>
          </p:nvSpPr>
          <p:spPr>
            <a:xfrm flipH="false" flipV="false" rot="0">
              <a:off x="0" y="0"/>
              <a:ext cx="7036459" cy="5560530"/>
            </a:xfrm>
            <a:custGeom>
              <a:avLst/>
              <a:gdLst/>
              <a:ahLst/>
              <a:cxnLst/>
              <a:rect r="r" b="b" t="t" l="l"/>
              <a:pathLst>
                <a:path h="5560530" w="7036459">
                  <a:moveTo>
                    <a:pt x="14670" y="0"/>
                  </a:moveTo>
                  <a:lnTo>
                    <a:pt x="7021788" y="0"/>
                  </a:lnTo>
                  <a:cubicBezTo>
                    <a:pt x="7029891" y="0"/>
                    <a:pt x="7036459" y="6568"/>
                    <a:pt x="7036459" y="14670"/>
                  </a:cubicBezTo>
                  <a:lnTo>
                    <a:pt x="7036459" y="5545860"/>
                  </a:lnTo>
                  <a:cubicBezTo>
                    <a:pt x="7036459" y="5549751"/>
                    <a:pt x="7034913" y="5553482"/>
                    <a:pt x="7032162" y="5556233"/>
                  </a:cubicBezTo>
                  <a:cubicBezTo>
                    <a:pt x="7029411" y="5558984"/>
                    <a:pt x="7025680" y="5560530"/>
                    <a:pt x="7021788" y="5560530"/>
                  </a:cubicBezTo>
                  <a:lnTo>
                    <a:pt x="14670" y="5560530"/>
                  </a:lnTo>
                  <a:cubicBezTo>
                    <a:pt x="6568" y="5560530"/>
                    <a:pt x="0" y="5553962"/>
                    <a:pt x="0" y="5545860"/>
                  </a:cubicBezTo>
                  <a:lnTo>
                    <a:pt x="0" y="14670"/>
                  </a:lnTo>
                  <a:cubicBezTo>
                    <a:pt x="0" y="6568"/>
                    <a:pt x="6568" y="0"/>
                    <a:pt x="1467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6" id="6"/>
            <p:cNvSpPr txBox="true"/>
            <p:nvPr/>
          </p:nvSpPr>
          <p:spPr>
            <a:xfrm>
              <a:off x="0" y="-38100"/>
              <a:ext cx="7036459" cy="55986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4990735"/>
            <a:ext cx="6987278" cy="3152690"/>
            <a:chOff x="0" y="0"/>
            <a:chExt cx="7036459" cy="3174881"/>
          </a:xfrm>
        </p:grpSpPr>
        <p:sp>
          <p:nvSpPr>
            <p:cNvPr name="Freeform 8" id="8"/>
            <p:cNvSpPr/>
            <p:nvPr/>
          </p:nvSpPr>
          <p:spPr>
            <a:xfrm flipH="false" flipV="false" rot="0">
              <a:off x="0" y="0"/>
              <a:ext cx="7036459" cy="3174881"/>
            </a:xfrm>
            <a:custGeom>
              <a:avLst/>
              <a:gdLst/>
              <a:ahLst/>
              <a:cxnLst/>
              <a:rect r="r" b="b" t="t" l="l"/>
              <a:pathLst>
                <a:path h="3174881" w="7036459">
                  <a:moveTo>
                    <a:pt x="14670" y="0"/>
                  </a:moveTo>
                  <a:lnTo>
                    <a:pt x="7021788" y="0"/>
                  </a:lnTo>
                  <a:cubicBezTo>
                    <a:pt x="7029891" y="0"/>
                    <a:pt x="7036459" y="6568"/>
                    <a:pt x="7036459" y="14670"/>
                  </a:cubicBezTo>
                  <a:lnTo>
                    <a:pt x="7036459" y="3160211"/>
                  </a:lnTo>
                  <a:cubicBezTo>
                    <a:pt x="7036459" y="3168313"/>
                    <a:pt x="7029891" y="3174881"/>
                    <a:pt x="7021788" y="3174881"/>
                  </a:cubicBezTo>
                  <a:lnTo>
                    <a:pt x="14670" y="3174881"/>
                  </a:lnTo>
                  <a:cubicBezTo>
                    <a:pt x="6568" y="3174881"/>
                    <a:pt x="0" y="3168313"/>
                    <a:pt x="0" y="3160211"/>
                  </a:cubicBezTo>
                  <a:lnTo>
                    <a:pt x="0" y="14670"/>
                  </a:lnTo>
                  <a:cubicBezTo>
                    <a:pt x="0" y="6568"/>
                    <a:pt x="6568" y="0"/>
                    <a:pt x="14670"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9" id="9"/>
            <p:cNvSpPr txBox="true"/>
            <p:nvPr/>
          </p:nvSpPr>
          <p:spPr>
            <a:xfrm>
              <a:off x="0" y="-38100"/>
              <a:ext cx="7036459" cy="321298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658475" y="728288"/>
            <a:ext cx="600825" cy="600825"/>
            <a:chOff x="0" y="0"/>
            <a:chExt cx="605054" cy="605054"/>
          </a:xfrm>
        </p:grpSpPr>
        <p:sp>
          <p:nvSpPr>
            <p:cNvPr name="Freeform 11" id="11"/>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2" id="12"/>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5425433" y="746377"/>
            <a:ext cx="2176416" cy="600825"/>
            <a:chOff x="0" y="0"/>
            <a:chExt cx="2191735" cy="605054"/>
          </a:xfrm>
        </p:grpSpPr>
        <p:sp>
          <p:nvSpPr>
            <p:cNvPr name="Freeform 15" id="15"/>
            <p:cNvSpPr/>
            <p:nvPr/>
          </p:nvSpPr>
          <p:spPr>
            <a:xfrm flipH="false" flipV="false" rot="0">
              <a:off x="0" y="0"/>
              <a:ext cx="2191735" cy="605054"/>
            </a:xfrm>
            <a:custGeom>
              <a:avLst/>
              <a:gdLst/>
              <a:ahLst/>
              <a:cxnLst/>
              <a:rect r="r" b="b" t="t" l="l"/>
              <a:pathLst>
                <a:path h="605054" w="2191735">
                  <a:moveTo>
                    <a:pt x="47098" y="0"/>
                  </a:moveTo>
                  <a:lnTo>
                    <a:pt x="2144638" y="0"/>
                  </a:lnTo>
                  <a:cubicBezTo>
                    <a:pt x="2170649" y="0"/>
                    <a:pt x="2191735" y="21086"/>
                    <a:pt x="2191735" y="47098"/>
                  </a:cubicBezTo>
                  <a:lnTo>
                    <a:pt x="2191735" y="557956"/>
                  </a:lnTo>
                  <a:cubicBezTo>
                    <a:pt x="2191735" y="570447"/>
                    <a:pt x="2186773" y="582426"/>
                    <a:pt x="2177941" y="591259"/>
                  </a:cubicBezTo>
                  <a:cubicBezTo>
                    <a:pt x="2169108" y="600092"/>
                    <a:pt x="2157129" y="605054"/>
                    <a:pt x="2144638" y="605054"/>
                  </a:cubicBezTo>
                  <a:lnTo>
                    <a:pt x="47098" y="605054"/>
                  </a:lnTo>
                  <a:cubicBezTo>
                    <a:pt x="21086" y="605054"/>
                    <a:pt x="0" y="583967"/>
                    <a:pt x="0" y="557956"/>
                  </a:cubicBezTo>
                  <a:lnTo>
                    <a:pt x="0" y="47098"/>
                  </a:lnTo>
                  <a:cubicBezTo>
                    <a:pt x="0" y="21086"/>
                    <a:pt x="21086" y="0"/>
                    <a:pt x="47098"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16" id="16"/>
            <p:cNvSpPr txBox="true"/>
            <p:nvPr/>
          </p:nvSpPr>
          <p:spPr>
            <a:xfrm>
              <a:off x="0" y="-38100"/>
              <a:ext cx="2191735"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605653" y="5197241"/>
            <a:ext cx="533682" cy="535691"/>
          </a:xfrm>
          <a:custGeom>
            <a:avLst/>
            <a:gdLst/>
            <a:ahLst/>
            <a:cxnLst/>
            <a:rect r="r" b="b" t="t" l="l"/>
            <a:pathLst>
              <a:path h="535691" w="533682">
                <a:moveTo>
                  <a:pt x="0" y="0"/>
                </a:moveTo>
                <a:lnTo>
                  <a:pt x="533682" y="0"/>
                </a:lnTo>
                <a:lnTo>
                  <a:pt x="533682" y="535691"/>
                </a:lnTo>
                <a:lnTo>
                  <a:pt x="0" y="535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784487" y="2809760"/>
            <a:ext cx="776737" cy="604884"/>
          </a:xfrm>
          <a:custGeom>
            <a:avLst/>
            <a:gdLst/>
            <a:ahLst/>
            <a:cxnLst/>
            <a:rect r="r" b="b" t="t" l="l"/>
            <a:pathLst>
              <a:path h="604884" w="776737">
                <a:moveTo>
                  <a:pt x="0" y="0"/>
                </a:moveTo>
                <a:lnTo>
                  <a:pt x="776737" y="0"/>
                </a:lnTo>
                <a:lnTo>
                  <a:pt x="776737" y="604884"/>
                </a:lnTo>
                <a:lnTo>
                  <a:pt x="0" y="60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028700" y="2265949"/>
            <a:ext cx="6479293" cy="2219961"/>
          </a:xfrm>
          <a:prstGeom prst="rect">
            <a:avLst/>
          </a:prstGeom>
        </p:spPr>
        <p:txBody>
          <a:bodyPr anchor="t" rtlCol="false" tIns="0" lIns="0" bIns="0" rIns="0">
            <a:spAutoFit/>
          </a:bodyPr>
          <a:lstStyle/>
          <a:p>
            <a:pPr algn="l">
              <a:lnSpc>
                <a:spcPts val="8320"/>
              </a:lnSpc>
            </a:pPr>
            <a:r>
              <a:rPr lang="en-US" sz="8000" b="true">
                <a:solidFill>
                  <a:srgbClr val="FFFFFF"/>
                </a:solidFill>
                <a:latin typeface="Poppins Bold"/>
                <a:ea typeface="Poppins Bold"/>
                <a:cs typeface="Poppins Bold"/>
                <a:sym typeface="Poppins Bold"/>
              </a:rPr>
              <a:t>Project Conclusion:</a:t>
            </a:r>
          </a:p>
        </p:txBody>
      </p:sp>
      <p:sp>
        <p:nvSpPr>
          <p:cNvPr name="TextBox 20" id="20"/>
          <p:cNvSpPr txBox="true"/>
          <p:nvPr/>
        </p:nvSpPr>
        <p:spPr>
          <a:xfrm rot="0">
            <a:off x="10848975" y="3914541"/>
            <a:ext cx="5902340" cy="3854450"/>
          </a:xfrm>
          <a:prstGeom prst="rect">
            <a:avLst/>
          </a:prstGeom>
        </p:spPr>
        <p:txBody>
          <a:bodyPr anchor="t" rtlCol="false" tIns="0" lIns="0" bIns="0" rIns="0">
            <a:spAutoFit/>
          </a:bodyPr>
          <a:lstStyle/>
          <a:p>
            <a:pPr algn="just">
              <a:lnSpc>
                <a:spcPts val="3400"/>
              </a:lnSpc>
            </a:pPr>
            <a:r>
              <a:rPr lang="en-US" sz="2000">
                <a:solidFill>
                  <a:srgbClr val="000000"/>
                </a:solidFill>
                <a:latin typeface="Poppins"/>
                <a:ea typeface="Poppins"/>
                <a:cs typeface="Poppins"/>
                <a:sym typeface="Poppins"/>
              </a:rPr>
              <a:t>Based </a:t>
            </a:r>
            <a:r>
              <a:rPr lang="en-US" sz="2000">
                <a:solidFill>
                  <a:srgbClr val="000000"/>
                </a:solidFill>
                <a:latin typeface="Poppins"/>
                <a:ea typeface="Poppins"/>
                <a:cs typeface="Poppins"/>
                <a:sym typeface="Poppins"/>
              </a:rPr>
              <a:t>on the results of the two statistical tests conducted, the decision is to fail to reject the null hypothesis (H₀). Therefore, there is insufficient evidence to suggest that the average transaction amount after the training is greater than 100. This means that the training provided has not been statistically proven to increase the average transaction amount of the salespersons.</a:t>
            </a:r>
          </a:p>
        </p:txBody>
      </p:sp>
      <p:sp>
        <p:nvSpPr>
          <p:cNvPr name="TextBox 21" id="21"/>
          <p:cNvSpPr txBox="true"/>
          <p:nvPr/>
        </p:nvSpPr>
        <p:spPr>
          <a:xfrm rot="0">
            <a:off x="10848975" y="3576569"/>
            <a:ext cx="1974893" cy="358775"/>
          </a:xfrm>
          <a:prstGeom prst="rect">
            <a:avLst/>
          </a:prstGeom>
        </p:spPr>
        <p:txBody>
          <a:bodyPr anchor="t" rtlCol="false" tIns="0" lIns="0" bIns="0" rIns="0">
            <a:spAutoFit/>
          </a:bodyPr>
          <a:lstStyle/>
          <a:p>
            <a:pPr algn="l">
              <a:lnSpc>
                <a:spcPts val="2799"/>
              </a:lnSpc>
              <a:spcBef>
                <a:spcPct val="0"/>
              </a:spcBef>
            </a:pPr>
            <a:r>
              <a:rPr lang="en-US" b="true" sz="1999">
                <a:solidFill>
                  <a:srgbClr val="000000"/>
                </a:solidFill>
                <a:latin typeface="Poppins Bold"/>
                <a:ea typeface="Poppins Bold"/>
                <a:cs typeface="Poppins Bold"/>
                <a:sym typeface="Poppins Bold"/>
              </a:rPr>
              <a:t>Result:</a:t>
            </a:r>
          </a:p>
        </p:txBody>
      </p:sp>
      <p:sp>
        <p:nvSpPr>
          <p:cNvPr name="TextBox 22" id="22"/>
          <p:cNvSpPr txBox="true"/>
          <p:nvPr/>
        </p:nvSpPr>
        <p:spPr>
          <a:xfrm rot="0">
            <a:off x="1605653" y="6118529"/>
            <a:ext cx="5902340" cy="1711325"/>
          </a:xfrm>
          <a:prstGeom prst="rect">
            <a:avLst/>
          </a:prstGeom>
        </p:spPr>
        <p:txBody>
          <a:bodyPr anchor="t" rtlCol="false" tIns="0" lIns="0" bIns="0" rIns="0">
            <a:spAutoFit/>
          </a:bodyPr>
          <a:lstStyle/>
          <a:p>
            <a:pPr algn="just">
              <a:lnSpc>
                <a:spcPts val="3400"/>
              </a:lnSpc>
            </a:pPr>
            <a:r>
              <a:rPr lang="en-US" sz="2000">
                <a:solidFill>
                  <a:srgbClr val="000000"/>
                </a:solidFill>
                <a:latin typeface="Poppins"/>
                <a:ea typeface="Poppins"/>
                <a:cs typeface="Poppins"/>
                <a:sym typeface="Poppins"/>
              </a:rPr>
              <a:t>Th</a:t>
            </a:r>
            <a:r>
              <a:rPr lang="en-US" sz="2000">
                <a:solidFill>
                  <a:srgbClr val="000000"/>
                </a:solidFill>
                <a:latin typeface="Poppins"/>
                <a:ea typeface="Poppins"/>
                <a:cs typeface="Poppins"/>
                <a:sym typeface="Poppins"/>
              </a:rPr>
              <a:t>is project aims to analyze whether the training provided to 25 salespersons has an effect on increasing the average transaction amount.</a:t>
            </a:r>
          </a:p>
        </p:txBody>
      </p:sp>
      <p:sp>
        <p:nvSpPr>
          <p:cNvPr name="TextBox 23" id="23"/>
          <p:cNvSpPr txBox="true"/>
          <p:nvPr/>
        </p:nvSpPr>
        <p:spPr>
          <a:xfrm rot="0">
            <a:off x="1605653" y="5780557"/>
            <a:ext cx="2951170" cy="358775"/>
          </a:xfrm>
          <a:prstGeom prst="rect">
            <a:avLst/>
          </a:prstGeom>
        </p:spPr>
        <p:txBody>
          <a:bodyPr anchor="t" rtlCol="false" tIns="0" lIns="0" bIns="0" rIns="0">
            <a:spAutoFit/>
          </a:bodyPr>
          <a:lstStyle/>
          <a:p>
            <a:pPr algn="l">
              <a:lnSpc>
                <a:spcPts val="2799"/>
              </a:lnSpc>
              <a:spcBef>
                <a:spcPct val="0"/>
              </a:spcBef>
            </a:pPr>
            <a:r>
              <a:rPr lang="en-US" b="true" sz="1999">
                <a:solidFill>
                  <a:srgbClr val="000000"/>
                </a:solidFill>
                <a:latin typeface="Poppins Bold"/>
                <a:ea typeface="Poppins Bold"/>
                <a:cs typeface="Poppins Bold"/>
                <a:sym typeface="Poppins Bold"/>
              </a:rPr>
              <a:t>Project Obj</a:t>
            </a:r>
            <a:r>
              <a:rPr lang="en-US" b="true" sz="1999">
                <a:solidFill>
                  <a:srgbClr val="000000"/>
                </a:solidFill>
                <a:latin typeface="Poppins Bold"/>
                <a:ea typeface="Poppins Bold"/>
                <a:cs typeface="Poppins Bold"/>
                <a:sym typeface="Poppins Bold"/>
              </a:rPr>
              <a:t>ective:</a:t>
            </a:r>
          </a:p>
        </p:txBody>
      </p:sp>
      <p:sp>
        <p:nvSpPr>
          <p:cNvPr name="TextBox 24" id="24"/>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25" id="25"/>
          <p:cNvSpPr txBox="true"/>
          <p:nvPr/>
        </p:nvSpPr>
        <p:spPr>
          <a:xfrm rot="0">
            <a:off x="10784487" y="838827"/>
            <a:ext cx="3944095"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ghazaputra99@gmail.com</a:t>
            </a:r>
          </a:p>
        </p:txBody>
      </p:sp>
      <p:sp>
        <p:nvSpPr>
          <p:cNvPr name="TextBox 26" id="26"/>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sp>
        <p:nvSpPr>
          <p:cNvPr name="TextBox 27" id="27"/>
          <p:cNvSpPr txBox="true"/>
          <p:nvPr/>
        </p:nvSpPr>
        <p:spPr>
          <a:xfrm rot="0">
            <a:off x="5551871" y="838827"/>
            <a:ext cx="1947361"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Poppins Bold"/>
                <a:ea typeface="Poppins Bold"/>
                <a:cs typeface="Poppins Bold"/>
                <a:sym typeface="Poppins Bold"/>
              </a:rPr>
              <a:t>Conclusion</a:t>
            </a:r>
          </a:p>
        </p:txBody>
      </p:sp>
      <p:sp>
        <p:nvSpPr>
          <p:cNvPr name="AutoShape 28" id="28"/>
          <p:cNvSpPr/>
          <p:nvPr/>
        </p:nvSpPr>
        <p:spPr>
          <a:xfrm>
            <a:off x="2740724" y="9107504"/>
            <a:ext cx="3099685"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sp>
        <p:nvSpPr>
          <p:cNvPr name="TextBox 29" id="29"/>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30" id="30"/>
          <p:cNvSpPr txBox="true"/>
          <p:nvPr/>
        </p:nvSpPr>
        <p:spPr>
          <a:xfrm rot="0">
            <a:off x="12756534" y="8899525"/>
            <a:ext cx="4502766" cy="358775"/>
          </a:xfrm>
          <a:prstGeom prst="rect">
            <a:avLst/>
          </a:prstGeom>
        </p:spPr>
        <p:txBody>
          <a:bodyPr anchor="t" rtlCol="false" tIns="0" lIns="0" bIns="0" rIns="0">
            <a:spAutoFit/>
          </a:bodyPr>
          <a:lstStyle/>
          <a:p>
            <a:pPr algn="r">
              <a:lnSpc>
                <a:spcPts val="2799"/>
              </a:lnSpc>
              <a:spcBef>
                <a:spcPct val="0"/>
              </a:spcBef>
            </a:pPr>
            <a:r>
              <a:rPr lang="en-US" sz="1999" u="sng">
                <a:solidFill>
                  <a:srgbClr val="FFFFFF"/>
                </a:solidFill>
                <a:latin typeface="Poppins"/>
                <a:ea typeface="Poppins"/>
                <a:cs typeface="Poppins"/>
                <a:sym typeface="Poppins"/>
              </a:rPr>
              <a:t>https://github.com/ghaza-putra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3106669" y="9107504"/>
            <a:ext cx="2912777" cy="0"/>
          </a:xfrm>
          <a:prstGeom prst="line">
            <a:avLst/>
          </a:prstGeom>
          <a:ln cap="flat" w="19050">
            <a:gradFill>
              <a:gsLst>
                <a:gs pos="0">
                  <a:srgbClr val="4DA8EA">
                    <a:alpha val="100000"/>
                  </a:srgbClr>
                </a:gs>
                <a:gs pos="100000">
                  <a:srgbClr val="00D856">
                    <a:alpha val="100000"/>
                  </a:srgbClr>
                </a:gs>
              </a:gsLst>
              <a:lin ang="0"/>
            </a:gradFill>
            <a:prstDash val="solid"/>
            <a:headEnd type="none" len="sm" w="sm"/>
            <a:tailEnd type="none" len="sm" w="sm"/>
          </a:ln>
        </p:spPr>
      </p:sp>
      <p:grpSp>
        <p:nvGrpSpPr>
          <p:cNvPr name="Group 3" id="3"/>
          <p:cNvGrpSpPr/>
          <p:nvPr/>
        </p:nvGrpSpPr>
        <p:grpSpPr>
          <a:xfrm rot="0">
            <a:off x="6023727" y="4205435"/>
            <a:ext cx="6240545" cy="823571"/>
            <a:chOff x="0" y="0"/>
            <a:chExt cx="6284470" cy="829367"/>
          </a:xfrm>
        </p:grpSpPr>
        <p:sp>
          <p:nvSpPr>
            <p:cNvPr name="Freeform 4" id="4"/>
            <p:cNvSpPr/>
            <p:nvPr/>
          </p:nvSpPr>
          <p:spPr>
            <a:xfrm flipH="false" flipV="false" rot="0">
              <a:off x="0" y="0"/>
              <a:ext cx="6284470" cy="829367"/>
            </a:xfrm>
            <a:custGeom>
              <a:avLst/>
              <a:gdLst/>
              <a:ahLst/>
              <a:cxnLst/>
              <a:rect r="r" b="b" t="t" l="l"/>
              <a:pathLst>
                <a:path h="829367" w="6284470">
                  <a:moveTo>
                    <a:pt x="68232" y="0"/>
                  </a:moveTo>
                  <a:lnTo>
                    <a:pt x="6216238" y="0"/>
                  </a:lnTo>
                  <a:cubicBezTo>
                    <a:pt x="6234334" y="0"/>
                    <a:pt x="6251689" y="7189"/>
                    <a:pt x="6264485" y="19985"/>
                  </a:cubicBezTo>
                  <a:cubicBezTo>
                    <a:pt x="6277281" y="32781"/>
                    <a:pt x="6284470" y="50136"/>
                    <a:pt x="6284470" y="68232"/>
                  </a:cubicBezTo>
                  <a:lnTo>
                    <a:pt x="6284470" y="761135"/>
                  </a:lnTo>
                  <a:cubicBezTo>
                    <a:pt x="6284470" y="798819"/>
                    <a:pt x="6253921" y="829367"/>
                    <a:pt x="6216238" y="829367"/>
                  </a:cubicBezTo>
                  <a:lnTo>
                    <a:pt x="68232" y="829367"/>
                  </a:lnTo>
                  <a:cubicBezTo>
                    <a:pt x="50136" y="829367"/>
                    <a:pt x="32781" y="822179"/>
                    <a:pt x="19985" y="809383"/>
                  </a:cubicBezTo>
                  <a:cubicBezTo>
                    <a:pt x="7189" y="796587"/>
                    <a:pt x="0" y="779232"/>
                    <a:pt x="0" y="761135"/>
                  </a:cubicBezTo>
                  <a:lnTo>
                    <a:pt x="0" y="68232"/>
                  </a:lnTo>
                  <a:cubicBezTo>
                    <a:pt x="0" y="50136"/>
                    <a:pt x="7189" y="32781"/>
                    <a:pt x="19985" y="19985"/>
                  </a:cubicBezTo>
                  <a:cubicBezTo>
                    <a:pt x="32781" y="7189"/>
                    <a:pt x="50136" y="0"/>
                    <a:pt x="68232" y="0"/>
                  </a:cubicBezTo>
                  <a:close/>
                </a:path>
              </a:pathLst>
            </a:custGeom>
            <a:gradFill rotWithShape="true">
              <a:gsLst>
                <a:gs pos="0">
                  <a:srgbClr val="4DA8EA">
                    <a:alpha val="85000"/>
                  </a:srgbClr>
                </a:gs>
                <a:gs pos="100000">
                  <a:srgbClr val="00D856">
                    <a:alpha val="85000"/>
                  </a:srgbClr>
                </a:gs>
              </a:gsLst>
              <a:lin ang="0"/>
            </a:gradFill>
            <a:ln w="9525" cap="rnd">
              <a:solidFill>
                <a:srgbClr val="FFFFFF">
                  <a:alpha val="84706"/>
                </a:srgbClr>
              </a:solidFill>
              <a:prstDash val="solid"/>
              <a:round/>
            </a:ln>
          </p:spPr>
        </p:sp>
        <p:sp>
          <p:nvSpPr>
            <p:cNvPr name="TextBox 5" id="5"/>
            <p:cNvSpPr txBox="true"/>
            <p:nvPr/>
          </p:nvSpPr>
          <p:spPr>
            <a:xfrm>
              <a:off x="0" y="-38100"/>
              <a:ext cx="6284470" cy="8674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658475" y="728288"/>
            <a:ext cx="600825" cy="600825"/>
            <a:chOff x="0" y="0"/>
            <a:chExt cx="605054" cy="605054"/>
          </a:xfrm>
        </p:grpSpPr>
        <p:sp>
          <p:nvSpPr>
            <p:cNvPr name="Freeform 7" id="7"/>
            <p:cNvSpPr/>
            <p:nvPr/>
          </p:nvSpPr>
          <p:spPr>
            <a:xfrm flipH="false" flipV="false" rot="0">
              <a:off x="0" y="0"/>
              <a:ext cx="605054" cy="605054"/>
            </a:xfrm>
            <a:custGeom>
              <a:avLst/>
              <a:gdLst/>
              <a:ahLst/>
              <a:cxnLst/>
              <a:rect r="r" b="b" t="t" l="l"/>
              <a:pathLst>
                <a:path h="605054" w="605054">
                  <a:moveTo>
                    <a:pt x="170606" y="0"/>
                  </a:moveTo>
                  <a:lnTo>
                    <a:pt x="434448" y="0"/>
                  </a:lnTo>
                  <a:cubicBezTo>
                    <a:pt x="479695" y="0"/>
                    <a:pt x="523090" y="17974"/>
                    <a:pt x="555084" y="49969"/>
                  </a:cubicBezTo>
                  <a:cubicBezTo>
                    <a:pt x="587079" y="81964"/>
                    <a:pt x="605054" y="125358"/>
                    <a:pt x="605054" y="170606"/>
                  </a:cubicBezTo>
                  <a:lnTo>
                    <a:pt x="605054" y="434448"/>
                  </a:lnTo>
                  <a:cubicBezTo>
                    <a:pt x="605054" y="528671"/>
                    <a:pt x="528671" y="605054"/>
                    <a:pt x="434448" y="605054"/>
                  </a:cubicBezTo>
                  <a:lnTo>
                    <a:pt x="170606" y="605054"/>
                  </a:lnTo>
                  <a:cubicBezTo>
                    <a:pt x="76383" y="605054"/>
                    <a:pt x="0" y="528671"/>
                    <a:pt x="0" y="434448"/>
                  </a:cubicBezTo>
                  <a:lnTo>
                    <a:pt x="0" y="170606"/>
                  </a:lnTo>
                  <a:cubicBezTo>
                    <a:pt x="0" y="76383"/>
                    <a:pt x="76383" y="0"/>
                    <a:pt x="170606" y="0"/>
                  </a:cubicBezTo>
                  <a:close/>
                </a:path>
              </a:pathLst>
            </a:custGeom>
            <a:gradFill rotWithShape="true">
              <a:gsLst>
                <a:gs pos="0">
                  <a:srgbClr val="4DA8EA">
                    <a:alpha val="85000"/>
                  </a:srgbClr>
                </a:gs>
                <a:gs pos="100000">
                  <a:srgbClr val="00D856">
                    <a:alpha val="85000"/>
                  </a:srgbClr>
                </a:gs>
              </a:gsLst>
              <a:lin ang="0"/>
            </a:gradFill>
            <a:ln w="9525" cap="sq">
              <a:solidFill>
                <a:srgbClr val="FFFFFF">
                  <a:alpha val="84706"/>
                </a:srgbClr>
              </a:solidFill>
              <a:prstDash val="solid"/>
              <a:miter/>
            </a:ln>
          </p:spPr>
        </p:sp>
        <p:sp>
          <p:nvSpPr>
            <p:cNvPr name="TextBox 8" id="8"/>
            <p:cNvSpPr txBox="true"/>
            <p:nvPr/>
          </p:nvSpPr>
          <p:spPr>
            <a:xfrm>
              <a:off x="0" y="-38100"/>
              <a:ext cx="605054" cy="64315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812608" y="859798"/>
            <a:ext cx="292558" cy="337804"/>
          </a:xfrm>
          <a:custGeom>
            <a:avLst/>
            <a:gdLst/>
            <a:ahLst/>
            <a:cxnLst/>
            <a:rect r="r" b="b" t="t" l="l"/>
            <a:pathLst>
              <a:path h="337804" w="292558">
                <a:moveTo>
                  <a:pt x="0" y="0"/>
                </a:moveTo>
                <a:lnTo>
                  <a:pt x="292559" y="0"/>
                </a:lnTo>
                <a:lnTo>
                  <a:pt x="292559" y="337804"/>
                </a:lnTo>
                <a:lnTo>
                  <a:pt x="0" y="337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105937" y="5622834"/>
            <a:ext cx="598947" cy="419263"/>
          </a:xfrm>
          <a:custGeom>
            <a:avLst/>
            <a:gdLst/>
            <a:ahLst/>
            <a:cxnLst/>
            <a:rect r="r" b="b" t="t" l="l"/>
            <a:pathLst>
              <a:path h="419263" w="598947">
                <a:moveTo>
                  <a:pt x="0" y="0"/>
                </a:moveTo>
                <a:lnTo>
                  <a:pt x="598947" y="0"/>
                </a:lnTo>
                <a:lnTo>
                  <a:pt x="598947" y="419263"/>
                </a:lnTo>
                <a:lnTo>
                  <a:pt x="0" y="4192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158723" y="6345042"/>
            <a:ext cx="526204" cy="526204"/>
          </a:xfrm>
          <a:custGeom>
            <a:avLst/>
            <a:gdLst/>
            <a:ahLst/>
            <a:cxnLst/>
            <a:rect r="r" b="b" t="t" l="l"/>
            <a:pathLst>
              <a:path h="526204" w="526204">
                <a:moveTo>
                  <a:pt x="0" y="0"/>
                </a:moveTo>
                <a:lnTo>
                  <a:pt x="526204" y="0"/>
                </a:lnTo>
                <a:lnTo>
                  <a:pt x="526204" y="526204"/>
                </a:lnTo>
                <a:lnTo>
                  <a:pt x="0" y="526204"/>
                </a:lnTo>
                <a:lnTo>
                  <a:pt x="0" y="0"/>
                </a:lnTo>
                <a:close/>
              </a:path>
            </a:pathLst>
          </a:custGeom>
          <a:blipFill>
            <a:blip r:embed="rId6"/>
            <a:stretch>
              <a:fillRect l="0" t="0" r="0" b="0"/>
            </a:stretch>
          </a:blipFill>
        </p:spPr>
      </p:sp>
      <p:sp>
        <p:nvSpPr>
          <p:cNvPr name="Freeform 12" id="12"/>
          <p:cNvSpPr/>
          <p:nvPr/>
        </p:nvSpPr>
        <p:spPr>
          <a:xfrm flipH="false" flipV="false" rot="0">
            <a:off x="4132330" y="7083909"/>
            <a:ext cx="578991" cy="578991"/>
          </a:xfrm>
          <a:custGeom>
            <a:avLst/>
            <a:gdLst/>
            <a:ahLst/>
            <a:cxnLst/>
            <a:rect r="r" b="b" t="t" l="l"/>
            <a:pathLst>
              <a:path h="578991" w="578991">
                <a:moveTo>
                  <a:pt x="0" y="0"/>
                </a:moveTo>
                <a:lnTo>
                  <a:pt x="578990" y="0"/>
                </a:lnTo>
                <a:lnTo>
                  <a:pt x="578990" y="578991"/>
                </a:lnTo>
                <a:lnTo>
                  <a:pt x="0" y="5789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8404107" y="820754"/>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4" id="14"/>
          <p:cNvSpPr txBox="true"/>
          <p:nvPr/>
        </p:nvSpPr>
        <p:spPr>
          <a:xfrm rot="0">
            <a:off x="10784487" y="838827"/>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5" id="15"/>
          <p:cNvSpPr txBox="true"/>
          <p:nvPr/>
        </p:nvSpPr>
        <p:spPr>
          <a:xfrm rot="0">
            <a:off x="6019446" y="838827"/>
            <a:ext cx="1479786"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6" id="16"/>
          <p:cNvSpPr txBox="true"/>
          <p:nvPr/>
        </p:nvSpPr>
        <p:spPr>
          <a:xfrm rot="0">
            <a:off x="1088850" y="8899558"/>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Presented By</a:t>
            </a:r>
          </a:p>
        </p:txBody>
      </p:sp>
      <p:sp>
        <p:nvSpPr>
          <p:cNvPr name="TextBox 17" id="17"/>
          <p:cNvSpPr txBox="true"/>
          <p:nvPr/>
        </p:nvSpPr>
        <p:spPr>
          <a:xfrm rot="0">
            <a:off x="12062502" y="8899525"/>
            <a:ext cx="5196798" cy="358775"/>
          </a:xfrm>
          <a:prstGeom prst="rect">
            <a:avLst/>
          </a:prstGeom>
        </p:spPr>
        <p:txBody>
          <a:bodyPr anchor="t" rtlCol="false" tIns="0" lIns="0" bIns="0" rIns="0">
            <a:spAutoFit/>
          </a:bodyPr>
          <a:lstStyle/>
          <a:p>
            <a:pPr algn="r">
              <a:lnSpc>
                <a:spcPts val="2799"/>
              </a:lnSpc>
              <a:spcBef>
                <a:spcPct val="0"/>
              </a:spcBef>
            </a:pPr>
            <a:r>
              <a:rPr lang="en-US" sz="1999">
                <a:solidFill>
                  <a:srgbClr val="FFFFFF"/>
                </a:solidFill>
                <a:latin typeface="Poppins"/>
                <a:ea typeface="Poppins"/>
                <a:cs typeface="Poppins"/>
                <a:sym typeface="Poppins"/>
              </a:rPr>
              <a:t>Muhammad Ghaza Eka Putra</a:t>
            </a:r>
          </a:p>
        </p:txBody>
      </p:sp>
      <p:sp>
        <p:nvSpPr>
          <p:cNvPr name="TextBox 18" id="18"/>
          <p:cNvSpPr txBox="true"/>
          <p:nvPr/>
        </p:nvSpPr>
        <p:spPr>
          <a:xfrm rot="0">
            <a:off x="4302516" y="2579684"/>
            <a:ext cx="9682968" cy="1505089"/>
          </a:xfrm>
          <a:prstGeom prst="rect">
            <a:avLst/>
          </a:prstGeom>
        </p:spPr>
        <p:txBody>
          <a:bodyPr anchor="t" rtlCol="false" tIns="0" lIns="0" bIns="0" rIns="0">
            <a:spAutoFit/>
          </a:bodyPr>
          <a:lstStyle/>
          <a:p>
            <a:pPr algn="ctr">
              <a:lnSpc>
                <a:spcPts val="10732"/>
              </a:lnSpc>
            </a:pPr>
            <a:r>
              <a:rPr lang="en-US" sz="10319" b="true">
                <a:solidFill>
                  <a:srgbClr val="FFFFFF"/>
                </a:solidFill>
                <a:latin typeface="Poppins Bold"/>
                <a:ea typeface="Poppins Bold"/>
                <a:cs typeface="Poppins Bold"/>
                <a:sym typeface="Poppins Bold"/>
              </a:rPr>
              <a:t>Thank You</a:t>
            </a:r>
          </a:p>
        </p:txBody>
      </p:sp>
      <p:sp>
        <p:nvSpPr>
          <p:cNvPr name="TextBox 19" id="19"/>
          <p:cNvSpPr txBox="true"/>
          <p:nvPr/>
        </p:nvSpPr>
        <p:spPr>
          <a:xfrm rot="0">
            <a:off x="6450116" y="4446723"/>
            <a:ext cx="5387768" cy="321945"/>
          </a:xfrm>
          <a:prstGeom prst="rect">
            <a:avLst/>
          </a:prstGeom>
        </p:spPr>
        <p:txBody>
          <a:bodyPr anchor="t" rtlCol="false" tIns="0" lIns="0" bIns="0" rIns="0">
            <a:spAutoFit/>
          </a:bodyPr>
          <a:lstStyle/>
          <a:p>
            <a:pPr algn="ctr">
              <a:lnSpc>
                <a:spcPts val="2340"/>
              </a:lnSpc>
            </a:pPr>
            <a:r>
              <a:rPr lang="en-US" sz="2000" spc="744">
                <a:solidFill>
                  <a:srgbClr val="000000"/>
                </a:solidFill>
                <a:latin typeface="Poppins"/>
                <a:ea typeface="Poppins"/>
                <a:cs typeface="Poppins"/>
                <a:sym typeface="Poppins"/>
              </a:rPr>
              <a:t>FOR YOUR ATTENTION</a:t>
            </a:r>
          </a:p>
        </p:txBody>
      </p:sp>
      <p:sp>
        <p:nvSpPr>
          <p:cNvPr name="TextBox 20" id="20"/>
          <p:cNvSpPr txBox="true"/>
          <p:nvPr/>
        </p:nvSpPr>
        <p:spPr>
          <a:xfrm rot="0">
            <a:off x="1028700" y="909345"/>
            <a:ext cx="3538349" cy="288290"/>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Data Enthusiast</a:t>
            </a:r>
          </a:p>
        </p:txBody>
      </p:sp>
      <p:sp>
        <p:nvSpPr>
          <p:cNvPr name="TextBox 21" id="21"/>
          <p:cNvSpPr txBox="true"/>
          <p:nvPr/>
        </p:nvSpPr>
        <p:spPr>
          <a:xfrm rot="0">
            <a:off x="4979465" y="5298984"/>
            <a:ext cx="9681436" cy="2215400"/>
          </a:xfrm>
          <a:prstGeom prst="rect">
            <a:avLst/>
          </a:prstGeom>
        </p:spPr>
        <p:txBody>
          <a:bodyPr anchor="t" rtlCol="false" tIns="0" lIns="0" bIns="0" rIns="0">
            <a:spAutoFit/>
          </a:bodyPr>
          <a:lstStyle/>
          <a:p>
            <a:pPr algn="l">
              <a:lnSpc>
                <a:spcPts val="6031"/>
              </a:lnSpc>
            </a:pPr>
            <a:r>
              <a:rPr lang="en-US" sz="2412">
                <a:solidFill>
                  <a:srgbClr val="FFFFFF"/>
                </a:solidFill>
                <a:latin typeface="Poppins"/>
                <a:ea typeface="Poppins"/>
                <a:cs typeface="Poppins"/>
                <a:sym typeface="Poppins"/>
              </a:rPr>
              <a:t>ghazaputra99@gmail.com        </a:t>
            </a:r>
          </a:p>
          <a:p>
            <a:pPr algn="l">
              <a:lnSpc>
                <a:spcPts val="6031"/>
              </a:lnSpc>
            </a:pPr>
            <a:r>
              <a:rPr lang="en-US" sz="2412">
                <a:solidFill>
                  <a:srgbClr val="FFFFFF"/>
                </a:solidFill>
                <a:latin typeface="Poppins"/>
                <a:ea typeface="Poppins"/>
                <a:cs typeface="Poppins"/>
                <a:sym typeface="Poppins"/>
              </a:rPr>
              <a:t>https://www.linkedin.com/in/muhammadghazaekaputra       </a:t>
            </a:r>
          </a:p>
          <a:p>
            <a:pPr algn="l">
              <a:lnSpc>
                <a:spcPts val="6031"/>
              </a:lnSpc>
            </a:pPr>
            <a:r>
              <a:rPr lang="en-US" sz="2412">
                <a:solidFill>
                  <a:srgbClr val="FFFFFF"/>
                </a:solidFill>
                <a:latin typeface="Poppins"/>
                <a:ea typeface="Poppins"/>
                <a:cs typeface="Poppins"/>
                <a:sym typeface="Poppins"/>
              </a:rPr>
              <a:t> https://github.com/ghaza-putra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DAGmW5VAAB4</dc:identifier>
  <dcterms:modified xsi:type="dcterms:W3CDTF">2011-08-01T06:04:30Z</dcterms:modified>
  <cp:revision>1</cp:revision>
  <dc:title>Project 1 Data Scientist Kelas.com</dc:title>
</cp:coreProperties>
</file>